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386EED-8C14-4D65-96CE-3B6818893B9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060387A0-368E-4139-A1FB-230F057D50E3}">
      <dgm:prSet/>
      <dgm:spPr/>
      <dgm:t>
        <a:bodyPr/>
        <a:lstStyle/>
        <a:p>
          <a:r>
            <a:rPr lang="en-US"/>
            <a:t>The data was collected using two methods: through the SpaceX REST API and by web scraping the SpaceX launch Wikipedia page.</a:t>
          </a:r>
        </a:p>
      </dgm:t>
    </dgm:pt>
    <dgm:pt modelId="{E712BD97-D0B3-49EC-ABA0-A76B16544257}" type="parTrans" cxnId="{5EA777B8-EA11-4E9D-9D74-C0E3981B3492}">
      <dgm:prSet/>
      <dgm:spPr/>
      <dgm:t>
        <a:bodyPr/>
        <a:lstStyle/>
        <a:p>
          <a:endParaRPr lang="en-US"/>
        </a:p>
      </dgm:t>
    </dgm:pt>
    <dgm:pt modelId="{78746E7F-F0C3-4070-BDDD-EF72901EBA88}" type="sibTrans" cxnId="{5EA777B8-EA11-4E9D-9D74-C0E3981B3492}">
      <dgm:prSet/>
      <dgm:spPr/>
      <dgm:t>
        <a:bodyPr/>
        <a:lstStyle/>
        <a:p>
          <a:endParaRPr lang="en-US"/>
        </a:p>
      </dgm:t>
    </dgm:pt>
    <dgm:pt modelId="{E439CD4E-6839-4C05-8961-80666BFD2DB6}">
      <dgm:prSet/>
      <dgm:spPr/>
      <dgm:t>
        <a:bodyPr/>
        <a:lstStyle/>
        <a:p>
          <a:r>
            <a:rPr lang="en-US"/>
            <a:t>The result of the API method is a data frame containing dates, payload masses, orbits, launch sites, outcomes, number of flights and other details that relate to Falcon 9 booster launches.</a:t>
          </a:r>
        </a:p>
      </dgm:t>
    </dgm:pt>
    <dgm:pt modelId="{15D40F67-C03A-4677-9B1B-D32D2BF1222F}" type="parTrans" cxnId="{70D4D1D3-2497-4D65-9477-56D32B6794E1}">
      <dgm:prSet/>
      <dgm:spPr/>
      <dgm:t>
        <a:bodyPr/>
        <a:lstStyle/>
        <a:p>
          <a:endParaRPr lang="en-US"/>
        </a:p>
      </dgm:t>
    </dgm:pt>
    <dgm:pt modelId="{C34A6F53-3D5F-419C-9705-B66C30F47CB8}" type="sibTrans" cxnId="{70D4D1D3-2497-4D65-9477-56D32B6794E1}">
      <dgm:prSet/>
      <dgm:spPr/>
      <dgm:t>
        <a:bodyPr/>
        <a:lstStyle/>
        <a:p>
          <a:endParaRPr lang="en-US"/>
        </a:p>
      </dgm:t>
    </dgm:pt>
    <dgm:pt modelId="{6ABDB7B9-9AC5-438C-A9CA-E020CC11D979}">
      <dgm:prSet/>
      <dgm:spPr/>
      <dgm:t>
        <a:bodyPr/>
        <a:lstStyle/>
        <a:p>
          <a:r>
            <a:rPr lang="en-US"/>
            <a:t>The result of the web scraping method is a data frame containing launch sites, payloads, orbits, customers, launch outcomes, booster versions, landing outcome, date and time of Falcon 9 booster launches.</a:t>
          </a:r>
        </a:p>
      </dgm:t>
    </dgm:pt>
    <dgm:pt modelId="{60455941-B539-4507-99C2-EFDF9D8D6E3B}" type="parTrans" cxnId="{4D3D4F21-80B0-4640-AB47-C9352326E91C}">
      <dgm:prSet/>
      <dgm:spPr/>
      <dgm:t>
        <a:bodyPr/>
        <a:lstStyle/>
        <a:p>
          <a:endParaRPr lang="en-US"/>
        </a:p>
      </dgm:t>
    </dgm:pt>
    <dgm:pt modelId="{B43A4802-5D19-4BEA-9E1F-0E6AE264262B}" type="sibTrans" cxnId="{4D3D4F21-80B0-4640-AB47-C9352326E91C}">
      <dgm:prSet/>
      <dgm:spPr/>
      <dgm:t>
        <a:bodyPr/>
        <a:lstStyle/>
        <a:p>
          <a:endParaRPr lang="en-US"/>
        </a:p>
      </dgm:t>
    </dgm:pt>
    <dgm:pt modelId="{C5B55541-8854-450B-9ACD-FF9C7416C1F7}" type="pres">
      <dgm:prSet presAssocID="{A4386EED-8C14-4D65-96CE-3B6818893B9E}" presName="linear" presStyleCnt="0">
        <dgm:presLayoutVars>
          <dgm:animLvl val="lvl"/>
          <dgm:resizeHandles val="exact"/>
        </dgm:presLayoutVars>
      </dgm:prSet>
      <dgm:spPr/>
    </dgm:pt>
    <dgm:pt modelId="{DE8D7BFF-A516-482E-93AF-B1693FD760D5}" type="pres">
      <dgm:prSet presAssocID="{060387A0-368E-4139-A1FB-230F057D50E3}" presName="parentText" presStyleLbl="node1" presStyleIdx="0" presStyleCnt="3">
        <dgm:presLayoutVars>
          <dgm:chMax val="0"/>
          <dgm:bulletEnabled val="1"/>
        </dgm:presLayoutVars>
      </dgm:prSet>
      <dgm:spPr/>
    </dgm:pt>
    <dgm:pt modelId="{91F87D47-FFEC-4F19-AF4C-3F5C1F8F1CB1}" type="pres">
      <dgm:prSet presAssocID="{78746E7F-F0C3-4070-BDDD-EF72901EBA88}" presName="spacer" presStyleCnt="0"/>
      <dgm:spPr/>
    </dgm:pt>
    <dgm:pt modelId="{D0B9E5ED-1EC4-4CDC-AB21-DC5A89690C72}" type="pres">
      <dgm:prSet presAssocID="{E439CD4E-6839-4C05-8961-80666BFD2DB6}" presName="parentText" presStyleLbl="node1" presStyleIdx="1" presStyleCnt="3">
        <dgm:presLayoutVars>
          <dgm:chMax val="0"/>
          <dgm:bulletEnabled val="1"/>
        </dgm:presLayoutVars>
      </dgm:prSet>
      <dgm:spPr/>
    </dgm:pt>
    <dgm:pt modelId="{E69968B8-FEBE-4FCA-8D38-3F639BB73294}" type="pres">
      <dgm:prSet presAssocID="{C34A6F53-3D5F-419C-9705-B66C30F47CB8}" presName="spacer" presStyleCnt="0"/>
      <dgm:spPr/>
    </dgm:pt>
    <dgm:pt modelId="{A0FE1964-EBB0-45B3-B19F-D5144CD970CB}" type="pres">
      <dgm:prSet presAssocID="{6ABDB7B9-9AC5-438C-A9CA-E020CC11D979}" presName="parentText" presStyleLbl="node1" presStyleIdx="2" presStyleCnt="3">
        <dgm:presLayoutVars>
          <dgm:chMax val="0"/>
          <dgm:bulletEnabled val="1"/>
        </dgm:presLayoutVars>
      </dgm:prSet>
      <dgm:spPr/>
    </dgm:pt>
  </dgm:ptLst>
  <dgm:cxnLst>
    <dgm:cxn modelId="{4D3D4F21-80B0-4640-AB47-C9352326E91C}" srcId="{A4386EED-8C14-4D65-96CE-3B6818893B9E}" destId="{6ABDB7B9-9AC5-438C-A9CA-E020CC11D979}" srcOrd="2" destOrd="0" parTransId="{60455941-B539-4507-99C2-EFDF9D8D6E3B}" sibTransId="{B43A4802-5D19-4BEA-9E1F-0E6AE264262B}"/>
    <dgm:cxn modelId="{7BFB582A-1FAB-4772-B5D8-3311E0E3B01B}" type="presOf" srcId="{E439CD4E-6839-4C05-8961-80666BFD2DB6}" destId="{D0B9E5ED-1EC4-4CDC-AB21-DC5A89690C72}" srcOrd="0" destOrd="0" presId="urn:microsoft.com/office/officeart/2005/8/layout/vList2"/>
    <dgm:cxn modelId="{AA10C243-ABB5-4EF1-A852-E2CF52675006}" type="presOf" srcId="{6ABDB7B9-9AC5-438C-A9CA-E020CC11D979}" destId="{A0FE1964-EBB0-45B3-B19F-D5144CD970CB}" srcOrd="0" destOrd="0" presId="urn:microsoft.com/office/officeart/2005/8/layout/vList2"/>
    <dgm:cxn modelId="{BABB1594-84D1-44C1-89AC-0A80EB591B72}" type="presOf" srcId="{060387A0-368E-4139-A1FB-230F057D50E3}" destId="{DE8D7BFF-A516-482E-93AF-B1693FD760D5}" srcOrd="0" destOrd="0" presId="urn:microsoft.com/office/officeart/2005/8/layout/vList2"/>
    <dgm:cxn modelId="{5EA777B8-EA11-4E9D-9D74-C0E3981B3492}" srcId="{A4386EED-8C14-4D65-96CE-3B6818893B9E}" destId="{060387A0-368E-4139-A1FB-230F057D50E3}" srcOrd="0" destOrd="0" parTransId="{E712BD97-D0B3-49EC-ABA0-A76B16544257}" sibTransId="{78746E7F-F0C3-4070-BDDD-EF72901EBA88}"/>
    <dgm:cxn modelId="{1DD41FD1-5602-4F4C-9D45-76CE9F633282}" type="presOf" srcId="{A4386EED-8C14-4D65-96CE-3B6818893B9E}" destId="{C5B55541-8854-450B-9ACD-FF9C7416C1F7}" srcOrd="0" destOrd="0" presId="urn:microsoft.com/office/officeart/2005/8/layout/vList2"/>
    <dgm:cxn modelId="{70D4D1D3-2497-4D65-9477-56D32B6794E1}" srcId="{A4386EED-8C14-4D65-96CE-3B6818893B9E}" destId="{E439CD4E-6839-4C05-8961-80666BFD2DB6}" srcOrd="1" destOrd="0" parTransId="{15D40F67-C03A-4677-9B1B-D32D2BF1222F}" sibTransId="{C34A6F53-3D5F-419C-9705-B66C30F47CB8}"/>
    <dgm:cxn modelId="{946DC488-7266-4325-BC6F-E73161422EF2}" type="presParOf" srcId="{C5B55541-8854-450B-9ACD-FF9C7416C1F7}" destId="{DE8D7BFF-A516-482E-93AF-B1693FD760D5}" srcOrd="0" destOrd="0" presId="urn:microsoft.com/office/officeart/2005/8/layout/vList2"/>
    <dgm:cxn modelId="{168B2500-CB42-4BAE-93BF-11B5132E2B67}" type="presParOf" srcId="{C5B55541-8854-450B-9ACD-FF9C7416C1F7}" destId="{91F87D47-FFEC-4F19-AF4C-3F5C1F8F1CB1}" srcOrd="1" destOrd="0" presId="urn:microsoft.com/office/officeart/2005/8/layout/vList2"/>
    <dgm:cxn modelId="{2D5EF7BE-FA70-483C-96C8-DB6731A58A69}" type="presParOf" srcId="{C5B55541-8854-450B-9ACD-FF9C7416C1F7}" destId="{D0B9E5ED-1EC4-4CDC-AB21-DC5A89690C72}" srcOrd="2" destOrd="0" presId="urn:microsoft.com/office/officeart/2005/8/layout/vList2"/>
    <dgm:cxn modelId="{21E94CC7-429F-490C-BF27-04689969A972}" type="presParOf" srcId="{C5B55541-8854-450B-9ACD-FF9C7416C1F7}" destId="{E69968B8-FEBE-4FCA-8D38-3F639BB73294}" srcOrd="3" destOrd="0" presId="urn:microsoft.com/office/officeart/2005/8/layout/vList2"/>
    <dgm:cxn modelId="{D5C8E97B-7DDC-42DA-997D-B957BE3DC9C1}" type="presParOf" srcId="{C5B55541-8854-450B-9ACD-FF9C7416C1F7}" destId="{A0FE1964-EBB0-45B3-B19F-D5144CD970C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D7BFF-A516-482E-93AF-B1693FD760D5}">
      <dsp:nvSpPr>
        <dsp:cNvPr id="0" name=""/>
        <dsp:cNvSpPr/>
      </dsp:nvSpPr>
      <dsp:spPr>
        <a:xfrm>
          <a:off x="0" y="13420"/>
          <a:ext cx="10927829" cy="134257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data was collected using two methods: through the SpaceX REST API and by web scraping the SpaceX launch Wikipedia page.</a:t>
          </a:r>
        </a:p>
      </dsp:txBody>
      <dsp:txXfrm>
        <a:off x="65539" y="78959"/>
        <a:ext cx="10796751" cy="1211496"/>
      </dsp:txXfrm>
    </dsp:sp>
    <dsp:sp modelId="{D0B9E5ED-1EC4-4CDC-AB21-DC5A89690C72}">
      <dsp:nvSpPr>
        <dsp:cNvPr id="0" name=""/>
        <dsp:cNvSpPr/>
      </dsp:nvSpPr>
      <dsp:spPr>
        <a:xfrm>
          <a:off x="0" y="1425115"/>
          <a:ext cx="10927829" cy="134257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result of the API method is a data frame containing dates, payload masses, orbits, launch sites, outcomes, number of flights and other details that relate to Falcon 9 booster launches.</a:t>
          </a:r>
        </a:p>
      </dsp:txBody>
      <dsp:txXfrm>
        <a:off x="65539" y="1490654"/>
        <a:ext cx="10796751" cy="1211496"/>
      </dsp:txXfrm>
    </dsp:sp>
    <dsp:sp modelId="{A0FE1964-EBB0-45B3-B19F-D5144CD970CB}">
      <dsp:nvSpPr>
        <dsp:cNvPr id="0" name=""/>
        <dsp:cNvSpPr/>
      </dsp:nvSpPr>
      <dsp:spPr>
        <a:xfrm>
          <a:off x="0" y="2836810"/>
          <a:ext cx="10927829" cy="134257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result of the web scraping method is a data frame containing launch sites, payloads, orbits, customers, launch outcomes, booster versions, landing outcome, date and time of Falcon 9 booster launches.</a:t>
          </a:r>
        </a:p>
      </dsp:txBody>
      <dsp:txXfrm>
        <a:off x="65539" y="2902349"/>
        <a:ext cx="10796751" cy="12114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20/9/2021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20/9/2021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20/9/2021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20/9/2021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20/9/2021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20/9/2021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20/9/2021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20/9/2021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20/9/2021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20/9/2021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20/9/2021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20/9/2021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marjisr/IBM-Data-Science-Capstone-Project/blob/4beca6e9c63559981487f69fa69ad2cf8eb6d95a/SpaceX_Falcon_9/Week%201%20Lab%203%20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omarjisr/IBM-Data-Science-Capstone-Project/blob/4beca6e9c63559981487f69fa69ad2cf8eb6d95a/SpaceX_Falcon_9/Week%202%20Lab%202%20EDA%20with%20Data%20Visualization.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omarjisr/IBM-Data-Science-Capstone-Project/blob/4beca6e9c63559981487f69fa69ad2cf8eb6d95a/SpaceX_Falcon_9/Week%202%20Lab%201%20EDA%20with%20SQL.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nbviewer.jupyter.org/github/omarjisr/IBM-Data-Science-Capstone-Project/blob/51d3b3906be001bb481c0560d6f0c5c42164b4a5/SpaceX_Falcon_9/Week%203%20Lab%201%20Interactive%20Visual%20Analytics%20Folium.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omarjisr/IBM-Data-Science-Capstone-Project/blob/51d3b3906be001bb481c0560d6f0c5c42164b4a5/SpaceX_Falcon_9/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omarjisr/IBM-Data-Science-Capstone-Project/blob/51d3b3906be001bb481c0560d6f0c5c42164b4a5/SpaceX_Falcon_9/Week%204%20Lab%201%20Machine%20Learning%20Prediction.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sv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marjisr/IBM-Data-Science-Capstone-Project/blob/4beca6e9c63559981487f69fa69ad2cf8eb6d95a/SpaceX_Falcon_9/Week%201%20Lab%201%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marjisr/IBM-Data-Science-Capstone-Project/blob/4beca6e9c63559981487f69fa69ad2cf8eb6d95a/SpaceX_Falcon_9/Week%201%20Lab%202%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Omar Jisr</a:t>
            </a:r>
          </a:p>
          <a:p>
            <a:r>
              <a:rPr lang="en-US" dirty="0">
                <a:solidFill>
                  <a:schemeClr val="bg2"/>
                </a:solidFill>
                <a:latin typeface="Abadi" panose="020B0604020104020204" pitchFamily="34" charset="0"/>
                <a:ea typeface="SF Pro" pitchFamily="2" charset="0"/>
                <a:cs typeface="SF Pro" pitchFamily="2" charset="0"/>
              </a:rPr>
              <a:t>September 29,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6538" y="1534510"/>
            <a:ext cx="8145374" cy="4892701"/>
          </a:xfrm>
          <a:prstGeom prst="rect">
            <a:avLst/>
          </a:prstGeom>
        </p:spPr>
        <p:txBody>
          <a:bodyPr/>
          <a:lstStyle/>
          <a:p>
            <a:r>
              <a:rPr lang="en-US" sz="2200" dirty="0">
                <a:latin typeface="Abadi" panose="020B0604020104020204" pitchFamily="34" charset="0"/>
              </a:rPr>
              <a:t>To understand the data, we check the number of launches on each site, the number of launches to each orbit, and the number of different types of outcomes.</a:t>
            </a:r>
          </a:p>
          <a:p>
            <a:r>
              <a:rPr lang="en-US" sz="2200" dirty="0">
                <a:latin typeface="Abadi" panose="020B0604020104020204" pitchFamily="34" charset="0"/>
              </a:rPr>
              <a:t>There are 8 different types of outcomes, but we are only interested in whether the outcome is a success or a failure.</a:t>
            </a:r>
          </a:p>
          <a:p>
            <a:r>
              <a:rPr lang="en-US" sz="2200" dirty="0">
                <a:latin typeface="Abadi" panose="020B0604020104020204" pitchFamily="34" charset="0"/>
              </a:rPr>
              <a:t>Create a set of the bad outcomes.</a:t>
            </a:r>
          </a:p>
          <a:p>
            <a:r>
              <a:rPr lang="en-US" sz="2200" dirty="0">
                <a:latin typeface="Abadi" panose="020B0604020104020204" pitchFamily="34" charset="0"/>
              </a:rPr>
              <a:t>Assign a landing class of 0 if the outcome is in the bad outcomes set and a landing class of 1 otherwise.</a:t>
            </a:r>
          </a:p>
          <a:p>
            <a:r>
              <a:rPr lang="en-US" sz="2200" dirty="0">
                <a:latin typeface="Abadi" panose="020B0604020104020204" pitchFamily="34" charset="0"/>
              </a:rPr>
              <a:t>Add the landing class as a column at the end of the data set.</a:t>
            </a:r>
          </a:p>
          <a:p>
            <a:r>
              <a:rPr lang="en-US" sz="2200" dirty="0">
                <a:latin typeface="Abadi" panose="020B0604020104020204" pitchFamily="34" charset="0"/>
              </a:rPr>
              <a:t>We can now find the average of the landing class to determine the success rate.</a:t>
            </a:r>
          </a:p>
          <a:p>
            <a:r>
              <a:rPr lang="en-US" sz="1800" dirty="0">
                <a:solidFill>
                  <a:schemeClr val="accent3">
                    <a:lumMod val="25000"/>
                  </a:schemeClr>
                </a:solidFill>
                <a:latin typeface="Abadi" panose="020B0604020104020204" pitchFamily="34" charset="0"/>
                <a:hlinkClick r:id="rId3"/>
              </a:rPr>
              <a:t>https://github.com/omarjisr/IBM-Data-Science-Capstone-Project/blob/4beca6e9c63559981487f69fa69ad2cf8eb6d95a/SpaceX_Falcon_9/Week%201%20Lab%203%20EDA.ipynb</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6" name="Group 5">
            <a:extLst>
              <a:ext uri="{FF2B5EF4-FFF2-40B4-BE49-F238E27FC236}">
                <a16:creationId xmlns:a16="http://schemas.microsoft.com/office/drawing/2014/main" id="{E2BED2FB-3D09-42B0-A21B-1F7E9CE9EEE7}"/>
              </a:ext>
            </a:extLst>
          </p:cNvPr>
          <p:cNvGrpSpPr/>
          <p:nvPr/>
        </p:nvGrpSpPr>
        <p:grpSpPr>
          <a:xfrm>
            <a:off x="9171972" y="1668780"/>
            <a:ext cx="1828800" cy="4632960"/>
            <a:chOff x="0" y="0"/>
            <a:chExt cx="1828800" cy="4632960"/>
          </a:xfrm>
        </p:grpSpPr>
        <p:sp>
          <p:nvSpPr>
            <p:cNvPr id="7" name="Flowchart: Process 6">
              <a:extLst>
                <a:ext uri="{FF2B5EF4-FFF2-40B4-BE49-F238E27FC236}">
                  <a16:creationId xmlns:a16="http://schemas.microsoft.com/office/drawing/2014/main" id="{8A41D786-8088-48F0-B4CB-612633412C1E}"/>
                </a:ext>
              </a:extLst>
            </p:cNvPr>
            <p:cNvSpPr/>
            <p:nvPr/>
          </p:nvSpPr>
          <p:spPr>
            <a:xfrm>
              <a:off x="0" y="2430780"/>
              <a:ext cx="182880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Classify outcomes as failure (0) or success (1)</a:t>
              </a:r>
            </a:p>
          </p:txBody>
        </p:sp>
        <p:sp>
          <p:nvSpPr>
            <p:cNvPr id="9" name="Flowchart: Process 8">
              <a:extLst>
                <a:ext uri="{FF2B5EF4-FFF2-40B4-BE49-F238E27FC236}">
                  <a16:creationId xmlns:a16="http://schemas.microsoft.com/office/drawing/2014/main" id="{9FBB2026-1415-4694-8D75-9DA5715D886C}"/>
                </a:ext>
              </a:extLst>
            </p:cNvPr>
            <p:cNvSpPr/>
            <p:nvPr/>
          </p:nvSpPr>
          <p:spPr>
            <a:xfrm>
              <a:off x="0" y="556260"/>
              <a:ext cx="182880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Check the number of launches from sites</a:t>
              </a:r>
            </a:p>
          </p:txBody>
        </p:sp>
        <p:sp>
          <p:nvSpPr>
            <p:cNvPr id="10" name="Flowchart: Process 9">
              <a:extLst>
                <a:ext uri="{FF2B5EF4-FFF2-40B4-BE49-F238E27FC236}">
                  <a16:creationId xmlns:a16="http://schemas.microsoft.com/office/drawing/2014/main" id="{DB15BA06-174A-47C4-BCF1-CBD91F12BB82}"/>
                </a:ext>
              </a:extLst>
            </p:cNvPr>
            <p:cNvSpPr/>
            <p:nvPr/>
          </p:nvSpPr>
          <p:spPr>
            <a:xfrm>
              <a:off x="0" y="1181100"/>
              <a:ext cx="182880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Check the number of launches to orbit</a:t>
              </a:r>
            </a:p>
          </p:txBody>
        </p:sp>
        <p:sp>
          <p:nvSpPr>
            <p:cNvPr id="11" name="Flowchart: Process 10">
              <a:extLst>
                <a:ext uri="{FF2B5EF4-FFF2-40B4-BE49-F238E27FC236}">
                  <a16:creationId xmlns:a16="http://schemas.microsoft.com/office/drawing/2014/main" id="{E5B7D916-38A4-4B9D-B589-7428D3ECDFAF}"/>
                </a:ext>
              </a:extLst>
            </p:cNvPr>
            <p:cNvSpPr/>
            <p:nvPr/>
          </p:nvSpPr>
          <p:spPr>
            <a:xfrm>
              <a:off x="0" y="1836420"/>
              <a:ext cx="182880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Check the different outcomes</a:t>
              </a:r>
            </a:p>
          </p:txBody>
        </p:sp>
        <p:sp>
          <p:nvSpPr>
            <p:cNvPr id="12" name="Flowchart: Process 11">
              <a:extLst>
                <a:ext uri="{FF2B5EF4-FFF2-40B4-BE49-F238E27FC236}">
                  <a16:creationId xmlns:a16="http://schemas.microsoft.com/office/drawing/2014/main" id="{8E15E957-337D-4458-8630-DE9D11BB6554}"/>
                </a:ext>
              </a:extLst>
            </p:cNvPr>
            <p:cNvSpPr/>
            <p:nvPr/>
          </p:nvSpPr>
          <p:spPr>
            <a:xfrm>
              <a:off x="0" y="3025140"/>
              <a:ext cx="182880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Assign landing class to launches</a:t>
              </a:r>
            </a:p>
          </p:txBody>
        </p:sp>
        <p:sp>
          <p:nvSpPr>
            <p:cNvPr id="13" name="Flowchart: Process 12">
              <a:extLst>
                <a:ext uri="{FF2B5EF4-FFF2-40B4-BE49-F238E27FC236}">
                  <a16:creationId xmlns:a16="http://schemas.microsoft.com/office/drawing/2014/main" id="{9BE680E2-8618-44D9-9FD5-FAD2351FE94A}"/>
                </a:ext>
              </a:extLst>
            </p:cNvPr>
            <p:cNvSpPr/>
            <p:nvPr/>
          </p:nvSpPr>
          <p:spPr>
            <a:xfrm>
              <a:off x="0" y="3634740"/>
              <a:ext cx="182880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Calculate success rate</a:t>
              </a:r>
            </a:p>
          </p:txBody>
        </p:sp>
        <p:sp>
          <p:nvSpPr>
            <p:cNvPr id="14" name="Flowchart: Terminator 13">
              <a:extLst>
                <a:ext uri="{FF2B5EF4-FFF2-40B4-BE49-F238E27FC236}">
                  <a16:creationId xmlns:a16="http://schemas.microsoft.com/office/drawing/2014/main" id="{149286A0-6325-49AD-B859-6EFCDB9F7B1D}"/>
                </a:ext>
              </a:extLst>
            </p:cNvPr>
            <p:cNvSpPr/>
            <p:nvPr/>
          </p:nvSpPr>
          <p:spPr>
            <a:xfrm>
              <a:off x="441960" y="0"/>
              <a:ext cx="937260" cy="38862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Start</a:t>
              </a:r>
            </a:p>
          </p:txBody>
        </p:sp>
        <p:sp>
          <p:nvSpPr>
            <p:cNvPr id="15" name="Flowchart: Terminator 14">
              <a:extLst>
                <a:ext uri="{FF2B5EF4-FFF2-40B4-BE49-F238E27FC236}">
                  <a16:creationId xmlns:a16="http://schemas.microsoft.com/office/drawing/2014/main" id="{BF789275-5CC1-43D3-9BDA-95BC6E622F75}"/>
                </a:ext>
              </a:extLst>
            </p:cNvPr>
            <p:cNvSpPr/>
            <p:nvPr/>
          </p:nvSpPr>
          <p:spPr>
            <a:xfrm>
              <a:off x="449580" y="4244340"/>
              <a:ext cx="937260" cy="38862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End</a:t>
              </a:r>
            </a:p>
          </p:txBody>
        </p:sp>
        <p:cxnSp>
          <p:nvCxnSpPr>
            <p:cNvPr id="16" name="Straight Arrow Connector 15">
              <a:extLst>
                <a:ext uri="{FF2B5EF4-FFF2-40B4-BE49-F238E27FC236}">
                  <a16:creationId xmlns:a16="http://schemas.microsoft.com/office/drawing/2014/main" id="{0D93DCA3-3A8B-471B-BF0A-37F5ED73B6C9}"/>
                </a:ext>
              </a:extLst>
            </p:cNvPr>
            <p:cNvCxnSpPr>
              <a:stCxn id="14" idx="2"/>
              <a:endCxn id="9" idx="0"/>
            </p:cNvCxnSpPr>
            <p:nvPr/>
          </p:nvCxnSpPr>
          <p:spPr>
            <a:xfrm>
              <a:off x="910590" y="388620"/>
              <a:ext cx="3810" cy="16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63CCFE-62E4-4048-913B-85BF3215C887}"/>
                </a:ext>
              </a:extLst>
            </p:cNvPr>
            <p:cNvCxnSpPr>
              <a:stCxn id="9" idx="2"/>
              <a:endCxn id="10" idx="0"/>
            </p:cNvCxnSpPr>
            <p:nvPr/>
          </p:nvCxnSpPr>
          <p:spPr>
            <a:xfrm>
              <a:off x="914400" y="1005840"/>
              <a:ext cx="0" cy="17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B2DE35-DC2D-4125-9817-4F202CF83452}"/>
                </a:ext>
              </a:extLst>
            </p:cNvPr>
            <p:cNvCxnSpPr>
              <a:stCxn id="10" idx="2"/>
              <a:endCxn id="11" idx="0"/>
            </p:cNvCxnSpPr>
            <p:nvPr/>
          </p:nvCxnSpPr>
          <p:spPr>
            <a:xfrm>
              <a:off x="914400" y="1630680"/>
              <a:ext cx="0" cy="205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5D9B944-D71A-4276-BB5C-8CCA81B36777}"/>
                </a:ext>
              </a:extLst>
            </p:cNvPr>
            <p:cNvCxnSpPr>
              <a:stCxn id="11" idx="2"/>
              <a:endCxn id="7" idx="0"/>
            </p:cNvCxnSpPr>
            <p:nvPr/>
          </p:nvCxnSpPr>
          <p:spPr>
            <a:xfrm>
              <a:off x="914400" y="2286000"/>
              <a:ext cx="0" cy="144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10EE09-98BD-4A6F-857F-8BA8AF17F648}"/>
                </a:ext>
              </a:extLst>
            </p:cNvPr>
            <p:cNvCxnSpPr>
              <a:stCxn id="7" idx="2"/>
              <a:endCxn id="12" idx="0"/>
            </p:cNvCxnSpPr>
            <p:nvPr/>
          </p:nvCxnSpPr>
          <p:spPr>
            <a:xfrm>
              <a:off x="914400" y="2880360"/>
              <a:ext cx="0" cy="144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17EC2C-A8D7-485E-9FDE-5FB1463D816B}"/>
                </a:ext>
              </a:extLst>
            </p:cNvPr>
            <p:cNvCxnSpPr>
              <a:stCxn id="12" idx="2"/>
              <a:endCxn id="13" idx="0"/>
            </p:cNvCxnSpPr>
            <p:nvPr/>
          </p:nvCxnSpPr>
          <p:spPr>
            <a:xfrm>
              <a:off x="914400" y="3474720"/>
              <a:ext cx="0" cy="16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F1EE873-2B73-450F-8AAC-E2967B308224}"/>
                </a:ext>
              </a:extLst>
            </p:cNvPr>
            <p:cNvCxnSpPr>
              <a:stCxn id="13" idx="2"/>
              <a:endCxn id="15" idx="0"/>
            </p:cNvCxnSpPr>
            <p:nvPr/>
          </p:nvCxnSpPr>
          <p:spPr>
            <a:xfrm>
              <a:off x="914400" y="4084320"/>
              <a:ext cx="3810" cy="160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9350" y="1786758"/>
            <a:ext cx="11244969" cy="4477407"/>
          </a:xfrm>
          <a:prstGeom prst="rect">
            <a:avLst/>
          </a:prstGeom>
        </p:spPr>
        <p:txBody>
          <a:bodyPr vert="horz" lIns="91440" tIns="45720" rIns="91440" bIns="45720" rtlCol="0" anchor="ctr">
            <a:normAutofit/>
          </a:bodyPr>
          <a:lstStyle/>
          <a:p>
            <a:pPr>
              <a:spcBef>
                <a:spcPts val="1400"/>
              </a:spcBef>
            </a:pPr>
            <a:r>
              <a:rPr lang="en-US" sz="1600" dirty="0"/>
              <a:t>A flight number vs payload mass scatter plot overlaid with the outcome was plotted to see the effect of the payload mass and the flight number on the outcome.</a:t>
            </a:r>
          </a:p>
          <a:p>
            <a:pPr>
              <a:spcBef>
                <a:spcPts val="1400"/>
              </a:spcBef>
            </a:pPr>
            <a:r>
              <a:rPr lang="en-US" sz="1600" dirty="0"/>
              <a:t>A flight number vs launch site scatter plot overlaid with the outcome was plotted to see the effect of the launch site on the outcome.</a:t>
            </a:r>
          </a:p>
          <a:p>
            <a:pPr>
              <a:spcBef>
                <a:spcPts val="1400"/>
              </a:spcBef>
            </a:pPr>
            <a:r>
              <a:rPr lang="en-US" sz="1600" dirty="0"/>
              <a:t>A payload mass vs launch site scatterplot overlaid with the outcome was plotted to see the correlation between the mass, the site and the outcome.</a:t>
            </a:r>
          </a:p>
          <a:p>
            <a:pPr>
              <a:spcBef>
                <a:spcPts val="1400"/>
              </a:spcBef>
            </a:pPr>
            <a:r>
              <a:rPr lang="en-US" sz="1600" dirty="0"/>
              <a:t>A bar chart for the success rate of each orbit was plotted to see the relationship between the orbit and the outcome.</a:t>
            </a:r>
          </a:p>
          <a:p>
            <a:pPr>
              <a:spcBef>
                <a:spcPts val="1400"/>
              </a:spcBef>
            </a:pPr>
            <a:r>
              <a:rPr lang="en-US" sz="1600" dirty="0"/>
              <a:t>A flight number vs orbit scatter plot overlaid with the outcome was plotted to see the relationship between the flight number and the orbit type.</a:t>
            </a:r>
          </a:p>
          <a:p>
            <a:pPr>
              <a:spcBef>
                <a:spcPts val="1400"/>
              </a:spcBef>
            </a:pPr>
            <a:r>
              <a:rPr lang="en-US" sz="1600" dirty="0"/>
              <a:t>A payload mass vs orbit scatter plot overlaid with the outcome was plotted to see the relationship between the payload and orbit.</a:t>
            </a:r>
          </a:p>
          <a:p>
            <a:pPr>
              <a:spcBef>
                <a:spcPts val="1400"/>
              </a:spcBef>
            </a:pPr>
            <a:r>
              <a:rPr lang="en-US" sz="1600" dirty="0">
                <a:hlinkClick r:id="rId2"/>
              </a:rPr>
              <a:t>https://github.com/omarjisr/IBM-Data-Science-Capstone-Project/blob/4beca6e9c63559981487f69fa69ad2cf8eb6d95a/SpaceX_Falcon_9/Week%202%20Lab%202%20EDA%20with%20Data%20Visualization.ipynb</a:t>
            </a:r>
            <a:endParaRPr lang="en-US" sz="1600" dirty="0"/>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11</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371599" y="294538"/>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9350" y="1786759"/>
            <a:ext cx="11244969" cy="4631228"/>
          </a:xfrm>
          <a:prstGeom prst="rect">
            <a:avLst/>
          </a:prstGeom>
        </p:spPr>
        <p:txBody>
          <a:bodyPr vert="horz" lIns="91440" tIns="45720" rIns="91440" bIns="45720" rtlCol="0" anchor="ctr">
            <a:normAutofit lnSpcReduction="10000"/>
          </a:bodyPr>
          <a:lstStyle/>
          <a:p>
            <a:pPr>
              <a:spcBef>
                <a:spcPts val="1400"/>
              </a:spcBef>
            </a:pPr>
            <a:r>
              <a:rPr lang="en-US" sz="1600" dirty="0"/>
              <a:t>Displayed the names of unique launch sites in the space mission</a:t>
            </a:r>
          </a:p>
          <a:p>
            <a:pPr>
              <a:spcBef>
                <a:spcPts val="1400"/>
              </a:spcBef>
            </a:pPr>
            <a:r>
              <a:rPr lang="en-US" sz="1600" dirty="0"/>
              <a:t>Displayed 5 records where launch sites begin with the string ‘CCA’</a:t>
            </a:r>
          </a:p>
          <a:p>
            <a:pPr>
              <a:spcBef>
                <a:spcPts val="1400"/>
              </a:spcBef>
            </a:pPr>
            <a:r>
              <a:rPr lang="en-US" sz="1600" dirty="0"/>
              <a:t>Displayed the total payload mass carried by the boosters launched by NASA (CRS)</a:t>
            </a:r>
          </a:p>
          <a:p>
            <a:pPr>
              <a:spcBef>
                <a:spcPts val="1400"/>
              </a:spcBef>
            </a:pPr>
            <a:r>
              <a:rPr lang="en-US" sz="1600" dirty="0"/>
              <a:t>Displayed average payload mass carried by booster version F9 v1.1</a:t>
            </a:r>
          </a:p>
          <a:p>
            <a:pPr>
              <a:spcBef>
                <a:spcPts val="1400"/>
              </a:spcBef>
            </a:pPr>
            <a:r>
              <a:rPr lang="en-US" sz="1600" dirty="0"/>
              <a:t>Listed the date when the first successful landing outcome in ground pad was achieved</a:t>
            </a:r>
          </a:p>
          <a:p>
            <a:pPr>
              <a:spcBef>
                <a:spcPts val="1400"/>
              </a:spcBef>
            </a:pPr>
            <a:r>
              <a:rPr lang="en-US" sz="1600" dirty="0"/>
              <a:t>Listed the names of the boosters which have success in drone ship and have payload mass between 4000 and 6000</a:t>
            </a:r>
          </a:p>
          <a:p>
            <a:pPr>
              <a:spcBef>
                <a:spcPts val="1400"/>
              </a:spcBef>
            </a:pPr>
            <a:r>
              <a:rPr lang="en-US" sz="1600" dirty="0"/>
              <a:t>Listed the total number of successful and failure mission outcomes</a:t>
            </a:r>
          </a:p>
          <a:p>
            <a:pPr>
              <a:spcBef>
                <a:spcPts val="1400"/>
              </a:spcBef>
            </a:pPr>
            <a:r>
              <a:rPr lang="en-US" sz="1600" dirty="0"/>
              <a:t>Listed the names of the booster version which carried the maximum payload</a:t>
            </a:r>
          </a:p>
          <a:p>
            <a:pPr>
              <a:spcBef>
                <a:spcPts val="1400"/>
              </a:spcBef>
            </a:pPr>
            <a:r>
              <a:rPr lang="en-US" sz="1600" dirty="0"/>
              <a:t>Listed the failed landing outcomes in drone ships, their booster version, and launch site names in 2015</a:t>
            </a:r>
          </a:p>
          <a:p>
            <a:pPr>
              <a:spcBef>
                <a:spcPts val="1400"/>
              </a:spcBef>
            </a:pPr>
            <a:r>
              <a:rPr lang="en-US" sz="1600" dirty="0"/>
              <a:t>Ranked the count of landing outcomes between 2010-06-04 and 2017-03-20 in descending order</a:t>
            </a:r>
          </a:p>
          <a:p>
            <a:pPr>
              <a:spcBef>
                <a:spcPts val="1400"/>
              </a:spcBef>
            </a:pPr>
            <a:r>
              <a:rPr lang="en-US" sz="1600" dirty="0">
                <a:hlinkClick r:id="rId2"/>
              </a:rPr>
              <a:t>https://github.com/omarjisr/IBM-Data-Science-Capstone-Project/blob/4beca6e9c63559981487f69fa69ad2cf8eb6d95a/SpaceX_Falcon_9/Week%202%20Lab%201%20EDA%20with%20SQL.ipynb</a:t>
            </a:r>
            <a:endParaRPr lang="en-US" sz="16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12</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1700" dirty="0"/>
              <a:t>A circle was added to show the location of the NASA Johnson Space Center in Houston, Texas.</a:t>
            </a:r>
          </a:p>
          <a:p>
            <a:pPr>
              <a:spcBef>
                <a:spcPts val="1400"/>
              </a:spcBef>
            </a:pPr>
            <a:r>
              <a:rPr lang="en-US" sz="1700" dirty="0"/>
              <a:t>Markers were added to the USA map to show the locations of the launch sites.</a:t>
            </a:r>
          </a:p>
          <a:p>
            <a:pPr>
              <a:spcBef>
                <a:spcPts val="1400"/>
              </a:spcBef>
            </a:pPr>
            <a:r>
              <a:rPr lang="en-US" sz="1700" dirty="0"/>
              <a:t>Cluster markers were added at the launch sites to indicate the successful and failed launches.</a:t>
            </a:r>
          </a:p>
          <a:p>
            <a:pPr>
              <a:spcBef>
                <a:spcPts val="1400"/>
              </a:spcBef>
            </a:pPr>
            <a:r>
              <a:rPr lang="en-US" sz="1700" dirty="0"/>
              <a:t>A line was added to show the distance between KSC LC-39A and a nearby railway.</a:t>
            </a:r>
          </a:p>
          <a:p>
            <a:pPr>
              <a:spcBef>
                <a:spcPts val="1400"/>
              </a:spcBef>
            </a:pPr>
            <a:r>
              <a:rPr lang="en-US" sz="1700" dirty="0"/>
              <a:t>A line was added to show the distance between CCAFS SLC-40 and the nearby coastline.</a:t>
            </a:r>
          </a:p>
          <a:p>
            <a:pPr>
              <a:spcBef>
                <a:spcPts val="1400"/>
              </a:spcBef>
            </a:pPr>
            <a:r>
              <a:rPr lang="en-US" sz="1700" dirty="0"/>
              <a:t>These indicators illustrate the proximity of the launch centers to their surroundings.</a:t>
            </a:r>
          </a:p>
          <a:p>
            <a:pPr>
              <a:spcBef>
                <a:spcPts val="1400"/>
              </a:spcBef>
            </a:pPr>
            <a:r>
              <a:rPr lang="en-US" sz="1700" dirty="0">
                <a:hlinkClick r:id="rId2"/>
              </a:rPr>
              <a:t>https://nbviewer.jupyter.org/github/omarjisr/IBM-Data-Science-Capstone-Project/blob/51d3b3906be001bb481c0560d6f0c5c42164b4a5/SpaceX_Falcon_9/Week%203%20Lab%201%20Interactive%20Visual%20Analytics%20Folium.ipynb</a:t>
            </a:r>
            <a:endParaRPr lang="en-US" sz="1700" dirty="0"/>
          </a:p>
          <a:p>
            <a:pPr>
              <a:spcBef>
                <a:spcPts val="1400"/>
              </a:spcBef>
            </a:pPr>
            <a:endParaRPr lang="en-US" sz="17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13</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10259" y="649480"/>
            <a:ext cx="6555347" cy="5546047"/>
          </a:xfrm>
          <a:prstGeom prst="rect">
            <a:avLst/>
          </a:prstGeom>
        </p:spPr>
        <p:txBody>
          <a:bodyPr vert="horz" lIns="91440" tIns="45720" rIns="91440" bIns="45720" rtlCol="0" anchor="ctr">
            <a:normAutofit/>
          </a:bodyPr>
          <a:lstStyle/>
          <a:p>
            <a:pPr>
              <a:spcBef>
                <a:spcPts val="1400"/>
              </a:spcBef>
            </a:pPr>
            <a:r>
              <a:rPr lang="en-US" sz="2000"/>
              <a:t>We added a dropdown list containing the names of all launch sites. The list determines what information the plots show.</a:t>
            </a:r>
          </a:p>
          <a:p>
            <a:pPr>
              <a:spcBef>
                <a:spcPts val="1400"/>
              </a:spcBef>
            </a:pPr>
            <a:r>
              <a:rPr lang="en-US" sz="2000"/>
              <a:t>A pie chart was added to show the success/failure rates for the selected launch site, or if all sites were selected shows the successes of all sites.</a:t>
            </a:r>
          </a:p>
          <a:p>
            <a:pPr>
              <a:spcBef>
                <a:spcPts val="1400"/>
              </a:spcBef>
            </a:pPr>
            <a:r>
              <a:rPr lang="en-US" sz="2000"/>
              <a:t>A payload mass vs outcome class scatter plot overlaid with booster version was added to show the correlation between the payload mass and the booster version and how they affect the outcome.</a:t>
            </a:r>
          </a:p>
          <a:p>
            <a:pPr>
              <a:spcBef>
                <a:spcPts val="1400"/>
              </a:spcBef>
            </a:pPr>
            <a:r>
              <a:rPr lang="en-US" sz="2000"/>
              <a:t>A range slider was added to allow for zooming into a specific range of payload mass to allow for better visibility of the points on the chart.</a:t>
            </a:r>
          </a:p>
          <a:p>
            <a:pPr>
              <a:spcBef>
                <a:spcPts val="1400"/>
              </a:spcBef>
            </a:pPr>
            <a:r>
              <a:rPr lang="en-US" sz="2000">
                <a:hlinkClick r:id="rId2"/>
              </a:rPr>
              <a:t>https://github.com/omarjisr/IBM-Data-Science-Capstone-Project/blob/51d3b3906be001bb481c0560d6f0c5c42164b4a5/SpaceX_Falcon_9/spacex_dash_app.py</a:t>
            </a:r>
            <a:endParaRPr lang="en-US" sz="20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14</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594360" y="640263"/>
            <a:ext cx="3822192" cy="13449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bg1"/>
                </a:solidFill>
                <a:latin typeface="+mj-lt"/>
                <a:ea typeface="+mj-ea"/>
                <a:cs typeface="+mj-cs"/>
              </a:rPr>
              <a:t>Predictive Analysis (Classification)</a:t>
            </a: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3610" y="2121763"/>
            <a:ext cx="3822192" cy="3773010"/>
          </a:xfrm>
          <a:prstGeom prst="rect">
            <a:avLst/>
          </a:prstGeom>
        </p:spPr>
        <p:txBody>
          <a:bodyPr vert="horz" lIns="91440" tIns="45720" rIns="91440" bIns="45720" rtlCol="0">
            <a:normAutofit/>
          </a:bodyPr>
          <a:lstStyle/>
          <a:p>
            <a:pPr>
              <a:spcBef>
                <a:spcPts val="1400"/>
              </a:spcBef>
            </a:pPr>
            <a:r>
              <a:rPr lang="en-US" sz="1400">
                <a:solidFill>
                  <a:schemeClr val="bg1"/>
                </a:solidFill>
              </a:rPr>
              <a:t>Split the one-hot encoded data set into training and test sets</a:t>
            </a:r>
          </a:p>
          <a:p>
            <a:pPr>
              <a:spcBef>
                <a:spcPts val="1400"/>
              </a:spcBef>
            </a:pPr>
            <a:r>
              <a:rPr lang="en-US" sz="1400">
                <a:solidFill>
                  <a:schemeClr val="bg1"/>
                </a:solidFill>
              </a:rPr>
              <a:t>Use the training set to train four models: logistic regression, support vector machine, decision tree classifier, and k nearest neighbor</a:t>
            </a:r>
          </a:p>
          <a:p>
            <a:pPr>
              <a:spcBef>
                <a:spcPts val="1400"/>
              </a:spcBef>
            </a:pPr>
            <a:r>
              <a:rPr lang="en-US" sz="1400">
                <a:solidFill>
                  <a:schemeClr val="bg1"/>
                </a:solidFill>
              </a:rPr>
              <a:t>Test the models using the testing set</a:t>
            </a:r>
          </a:p>
          <a:p>
            <a:pPr>
              <a:spcBef>
                <a:spcPts val="1400"/>
              </a:spcBef>
            </a:pPr>
            <a:r>
              <a:rPr lang="en-US" sz="1400">
                <a:solidFill>
                  <a:schemeClr val="bg1"/>
                </a:solidFill>
              </a:rPr>
              <a:t>Compare the accuracies and confusion matrices of all four models to determine the best one.</a:t>
            </a:r>
          </a:p>
          <a:p>
            <a:pPr>
              <a:spcBef>
                <a:spcPts val="1400"/>
              </a:spcBef>
            </a:pPr>
            <a:r>
              <a:rPr lang="en-US" sz="1400">
                <a:solidFill>
                  <a:schemeClr val="bg1"/>
                </a:solidFill>
                <a:hlinkClick r:id="rId2"/>
              </a:rPr>
              <a:t>https://github.com/omarjisr/IBM-Data-Science-Capstone-Project/blob/51d3b3906be001bb481c0560d6f0c5c42164b4a5/SpaceX_Falcon_9/Week%204%20Lab%201%20Machine%20Learning%20Prediction.ipynb</a:t>
            </a:r>
            <a:endParaRPr lang="en-US" sz="1400">
              <a:solidFill>
                <a:schemeClr val="bg1"/>
              </a:solidFill>
            </a:endParaRPr>
          </a:p>
        </p:txBody>
      </p:sp>
      <p:pic>
        <p:nvPicPr>
          <p:cNvPr id="2" name="Picture 1">
            <a:extLst>
              <a:ext uri="{FF2B5EF4-FFF2-40B4-BE49-F238E27FC236}">
                <a16:creationId xmlns:a16="http://schemas.microsoft.com/office/drawing/2014/main" id="{87BD33C8-B59A-425E-BC15-373F8636FA84}"/>
              </a:ext>
            </a:extLst>
          </p:cNvPr>
          <p:cNvPicPr>
            <a:picLocks noChangeAspect="1"/>
          </p:cNvPicPr>
          <p:nvPr/>
        </p:nvPicPr>
        <p:blipFill>
          <a:blip r:embed="rId3"/>
          <a:stretch>
            <a:fillRect/>
          </a:stretch>
        </p:blipFill>
        <p:spPr>
          <a:xfrm>
            <a:off x="5110716" y="1687075"/>
            <a:ext cx="6596652" cy="3328401"/>
          </a:xfrm>
          <a:prstGeom prst="rect">
            <a:avLst/>
          </a:prstGeom>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60FD67-A016-42C7-AE99-E6CB8C5FED52}"/>
              </a:ext>
            </a:extLst>
          </p:cNvPr>
          <p:cNvPicPr>
            <a:picLocks noChangeAspect="1"/>
          </p:cNvPicPr>
          <p:nvPr/>
        </p:nvPicPr>
        <p:blipFill rotWithShape="1">
          <a:blip r:embed="rId4"/>
          <a:srcRect l="17239" t="14739" b="2625"/>
          <a:stretch/>
        </p:blipFill>
        <p:spPr>
          <a:xfrm>
            <a:off x="9438287" y="1324302"/>
            <a:ext cx="2035448" cy="2007476"/>
          </a:xfrm>
          <a:prstGeom prst="rect">
            <a:avLst/>
          </a:prstGeom>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39916"/>
            <a:ext cx="10171258" cy="478220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tx1"/>
                </a:solidFill>
                <a:latin typeface="Abadi" panose="020B0604020104020204" pitchFamily="34" charset="0"/>
              </a:rPr>
              <a:t>Exploratory data analysis shows:</a:t>
            </a:r>
          </a:p>
          <a:p>
            <a:pPr lvl="1">
              <a:lnSpc>
                <a:spcPct val="100000"/>
              </a:lnSpc>
              <a:spcBef>
                <a:spcPts val="1400"/>
              </a:spcBef>
            </a:pPr>
            <a:r>
              <a:rPr lang="en-US" sz="1800" dirty="0">
                <a:solidFill>
                  <a:schemeClr val="tx1"/>
                </a:solidFill>
                <a:latin typeface="Abadi" panose="020B0604020104020204" pitchFamily="34" charset="0"/>
              </a:rPr>
              <a:t>Earlier flights had lower success rates for all launch sites</a:t>
            </a:r>
          </a:p>
          <a:p>
            <a:pPr lvl="1">
              <a:lnSpc>
                <a:spcPct val="100000"/>
              </a:lnSpc>
              <a:spcBef>
                <a:spcPts val="1400"/>
              </a:spcBef>
            </a:pPr>
            <a:r>
              <a:rPr lang="en-US" sz="1800" dirty="0">
                <a:solidFill>
                  <a:schemeClr val="tx1"/>
                </a:solidFill>
                <a:latin typeface="Abadi" panose="020B0604020104020204" pitchFamily="34" charset="0"/>
              </a:rPr>
              <a:t>Launches from CCAFS SLC 40 have a lower success rate than other launch sites</a:t>
            </a:r>
          </a:p>
          <a:p>
            <a:pPr lvl="1">
              <a:lnSpc>
                <a:spcPct val="100000"/>
              </a:lnSpc>
              <a:spcBef>
                <a:spcPts val="1400"/>
              </a:spcBef>
            </a:pPr>
            <a:r>
              <a:rPr lang="en-US" sz="1800" dirty="0">
                <a:solidFill>
                  <a:schemeClr val="tx1"/>
                </a:solidFill>
                <a:latin typeface="Abadi" panose="020B0604020104020204" pitchFamily="34" charset="0"/>
              </a:rPr>
              <a:t>Launches from KSC LC 39A tend to fail with payloads around 6000 kg</a:t>
            </a:r>
          </a:p>
          <a:p>
            <a:pPr lvl="1">
              <a:lnSpc>
                <a:spcPct val="100000"/>
              </a:lnSpc>
              <a:spcBef>
                <a:spcPts val="1400"/>
              </a:spcBef>
            </a:pPr>
            <a:r>
              <a:rPr lang="en-US" sz="1800" dirty="0">
                <a:solidFill>
                  <a:schemeClr val="tx1"/>
                </a:solidFill>
                <a:latin typeface="Abadi" panose="020B0604020104020204" pitchFamily="34" charset="0"/>
              </a:rPr>
              <a:t>Launches to ES-L1, GEO, HEO, SSO and VLEO have higher success rates than other orbits</a:t>
            </a:r>
          </a:p>
          <a:p>
            <a:pPr lvl="1">
              <a:lnSpc>
                <a:spcPct val="100000"/>
              </a:lnSpc>
              <a:spcBef>
                <a:spcPts val="1400"/>
              </a:spcBef>
            </a:pPr>
            <a:r>
              <a:rPr lang="en-US" sz="1800" dirty="0">
                <a:solidFill>
                  <a:schemeClr val="tx1"/>
                </a:solidFill>
                <a:latin typeface="Abadi" panose="020B0604020104020204" pitchFamily="34" charset="0"/>
              </a:rPr>
              <a:t>With a few exceptions, the success rate for each orbit is not related to the flight number</a:t>
            </a:r>
          </a:p>
          <a:p>
            <a:pPr lvl="1">
              <a:lnSpc>
                <a:spcPct val="100000"/>
              </a:lnSpc>
              <a:spcBef>
                <a:spcPts val="1400"/>
              </a:spcBef>
            </a:pPr>
            <a:r>
              <a:rPr lang="en-US" sz="1800" dirty="0">
                <a:solidFill>
                  <a:schemeClr val="tx1"/>
                </a:solidFill>
                <a:latin typeface="Abadi" panose="020B0604020104020204" pitchFamily="34" charset="0"/>
              </a:rPr>
              <a:t>Heavy payloads fail for GTO orbit, but the reverse is true for ISS, LEO and PO orbits</a:t>
            </a:r>
          </a:p>
          <a:p>
            <a:pPr lvl="1">
              <a:lnSpc>
                <a:spcPct val="100000"/>
              </a:lnSpc>
              <a:spcBef>
                <a:spcPts val="1400"/>
              </a:spcBef>
            </a:pPr>
            <a:r>
              <a:rPr lang="en-US" sz="1800" dirty="0">
                <a:solidFill>
                  <a:schemeClr val="tx1"/>
                </a:solidFill>
                <a:latin typeface="Abadi" panose="020B0604020104020204" pitchFamily="34" charset="0"/>
              </a:rPr>
              <a:t>The success rates tend to increase since 2013</a:t>
            </a:r>
          </a:p>
          <a:p>
            <a:pPr lvl="1">
              <a:lnSpc>
                <a:spcPct val="100000"/>
              </a:lnSpc>
              <a:spcBef>
                <a:spcPts val="1400"/>
              </a:spcBef>
            </a:pPr>
            <a:r>
              <a:rPr lang="en-US" sz="1800" dirty="0">
                <a:solidFill>
                  <a:schemeClr val="tx1"/>
                </a:solidFill>
                <a:latin typeface="Abadi" panose="020B0604020104020204" pitchFamily="34" charset="0"/>
              </a:rPr>
              <a:t>KSC LC-39A has the highest successful launch rate at 76.9% and its failures are in payloads that are more than 5500 kg</a:t>
            </a:r>
          </a:p>
          <a:p>
            <a:pPr lvl="1">
              <a:lnSpc>
                <a:spcPct val="100000"/>
              </a:lnSpc>
              <a:spcBef>
                <a:spcPts val="1400"/>
              </a:spcBef>
            </a:pPr>
            <a:r>
              <a:rPr lang="en-US" sz="1800" dirty="0">
                <a:solidFill>
                  <a:schemeClr val="tx1"/>
                </a:solidFill>
                <a:latin typeface="Abadi" panose="020B0604020104020204" pitchFamily="34" charset="0"/>
              </a:rPr>
              <a:t>The total payload mass launched by NASA (CRS) is 45,596 kg</a:t>
            </a:r>
          </a:p>
          <a:p>
            <a:pPr>
              <a:lnSpc>
                <a:spcPct val="100000"/>
              </a:lnSpc>
              <a:spcBef>
                <a:spcPts val="1400"/>
              </a:spcBef>
            </a:pPr>
            <a:r>
              <a:rPr lang="en-US" sz="2200" dirty="0">
                <a:solidFill>
                  <a:schemeClr val="tx1"/>
                </a:solidFill>
                <a:latin typeface="Abadi" panose="020B0604020104020204" pitchFamily="34" charset="0"/>
              </a:rPr>
              <a:t>Predictive analysis shows that due to the small size of the dataset, all four models (logistic regression, support vector machine, decision tree classifier, and k nearest neighbor) have the same accuracy score of 83.3% with the problem being false positives.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67504"/>
            <a:ext cx="10515600" cy="195807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Failures are shown in blue, successes in orange.</a:t>
            </a:r>
          </a:p>
          <a:p>
            <a:pPr>
              <a:lnSpc>
                <a:spcPct val="100000"/>
              </a:lnSpc>
              <a:spcBef>
                <a:spcPts val="1400"/>
              </a:spcBef>
            </a:pPr>
            <a:r>
              <a:rPr lang="en-US" sz="2200" dirty="0">
                <a:solidFill>
                  <a:schemeClr val="accent3">
                    <a:lumMod val="25000"/>
                  </a:schemeClr>
                </a:solidFill>
                <a:latin typeface="Abadi" panose="020B0604020104020204" pitchFamily="34" charset="0"/>
              </a:rPr>
              <a:t>Earlier flights at each launch site tend to have more failures than later flights.</a:t>
            </a:r>
          </a:p>
          <a:p>
            <a:pPr>
              <a:lnSpc>
                <a:spcPct val="100000"/>
              </a:lnSpc>
              <a:spcBef>
                <a:spcPts val="1400"/>
              </a:spcBef>
            </a:pPr>
            <a:r>
              <a:rPr lang="en-US" sz="2200" dirty="0">
                <a:solidFill>
                  <a:schemeClr val="accent3">
                    <a:lumMod val="25000"/>
                  </a:schemeClr>
                </a:solidFill>
                <a:latin typeface="Abadi" panose="020B0604020104020204" pitchFamily="34" charset="0"/>
              </a:rPr>
              <a:t>The rate of success for KSC LC 39A is the highest while for CCAFS SLC 40 it is the lowest.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A3897BE-3375-49F1-8578-461CE7F07546}"/>
              </a:ext>
            </a:extLst>
          </p:cNvPr>
          <p:cNvPicPr>
            <a:picLocks noChangeAspect="1"/>
          </p:cNvPicPr>
          <p:nvPr/>
        </p:nvPicPr>
        <p:blipFill>
          <a:blip r:embed="rId3"/>
          <a:stretch>
            <a:fillRect/>
          </a:stretch>
        </p:blipFill>
        <p:spPr>
          <a:xfrm>
            <a:off x="0" y="1465606"/>
            <a:ext cx="12192000" cy="251840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099033"/>
            <a:ext cx="10687960" cy="19265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Lower payloads are problematic at VAFB SLC 4E.</a:t>
            </a:r>
          </a:p>
          <a:p>
            <a:pPr>
              <a:lnSpc>
                <a:spcPct val="100000"/>
              </a:lnSpc>
              <a:spcBef>
                <a:spcPts val="1400"/>
              </a:spcBef>
            </a:pPr>
            <a:r>
              <a:rPr lang="en-US" sz="2200" dirty="0">
                <a:solidFill>
                  <a:schemeClr val="accent3">
                    <a:lumMod val="25000"/>
                  </a:schemeClr>
                </a:solidFill>
                <a:latin typeface="Abadi" panose="020B0604020104020204" pitchFamily="34" charset="0"/>
              </a:rPr>
              <a:t>Launches at KSC LC 39A only show problems around the 5500 kg to 7000 kg range.</a:t>
            </a:r>
          </a:p>
          <a:p>
            <a:pPr>
              <a:lnSpc>
                <a:spcPct val="100000"/>
              </a:lnSpc>
              <a:spcBef>
                <a:spcPts val="1400"/>
              </a:spcBef>
            </a:pPr>
            <a:r>
              <a:rPr lang="en-US" sz="2200" dirty="0">
                <a:solidFill>
                  <a:schemeClr val="accent3">
                    <a:lumMod val="25000"/>
                  </a:schemeClr>
                </a:solidFill>
                <a:latin typeface="Abadi" panose="020B0604020104020204" pitchFamily="34" charset="0"/>
              </a:rPr>
              <a:t>Outcome of launches from CCAFS SLC 40 mostly is not affected by payload mass.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2746F19-A3F2-423B-B849-3E3FB0488E36}"/>
              </a:ext>
            </a:extLst>
          </p:cNvPr>
          <p:cNvPicPr>
            <a:picLocks noChangeAspect="1"/>
          </p:cNvPicPr>
          <p:nvPr/>
        </p:nvPicPr>
        <p:blipFill>
          <a:blip r:embed="rId3"/>
          <a:stretch>
            <a:fillRect/>
          </a:stretch>
        </p:blipFill>
        <p:spPr>
          <a:xfrm>
            <a:off x="0" y="1438592"/>
            <a:ext cx="12192000" cy="253695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Launches to ES-L1, GEO, HEO and SSO have a perfect success track record.</a:t>
            </a:r>
          </a:p>
          <a:p>
            <a:pPr>
              <a:lnSpc>
                <a:spcPct val="100000"/>
              </a:lnSpc>
              <a:spcBef>
                <a:spcPts val="1400"/>
              </a:spcBef>
            </a:pPr>
            <a:r>
              <a:rPr lang="en-US" sz="2200" dirty="0">
                <a:solidFill>
                  <a:schemeClr val="accent3">
                    <a:lumMod val="25000"/>
                  </a:schemeClr>
                </a:solidFill>
                <a:latin typeface="Abadi" panose="020B0604020104020204" pitchFamily="34" charset="0"/>
              </a:rPr>
              <a:t>Launches to VLEO have a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Launches to SO have no successes.</a:t>
            </a:r>
          </a:p>
          <a:p>
            <a:pPr>
              <a:lnSpc>
                <a:spcPct val="100000"/>
              </a:lnSpc>
              <a:spcBef>
                <a:spcPts val="1400"/>
              </a:spcBef>
            </a:pPr>
            <a:r>
              <a:rPr lang="en-US" sz="2200" dirty="0">
                <a:solidFill>
                  <a:schemeClr val="accent3">
                    <a:lumMod val="25000"/>
                  </a:schemeClr>
                </a:solidFill>
                <a:latin typeface="Abadi" panose="020B0604020104020204" pitchFamily="34" charset="0"/>
              </a:rPr>
              <a:t>Launches to other orbits have a success rate ranging around 50% to 70%.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4AD4A62-E316-484E-AC91-E97E0C614B14}"/>
              </a:ext>
            </a:extLst>
          </p:cNvPr>
          <p:cNvPicPr>
            <a:picLocks noChangeAspect="1"/>
          </p:cNvPicPr>
          <p:nvPr/>
        </p:nvPicPr>
        <p:blipFill>
          <a:blip r:embed="rId3"/>
          <a:stretch>
            <a:fillRect/>
          </a:stretch>
        </p:blipFill>
        <p:spPr>
          <a:xfrm>
            <a:off x="6674868" y="2013370"/>
            <a:ext cx="4610743" cy="308653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20054"/>
            <a:ext cx="10687961" cy="17612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seems to be a correlation between the flight number and the success of the flights for orbits LEO, PO, and VLEO.</a:t>
            </a:r>
          </a:p>
          <a:p>
            <a:pPr>
              <a:lnSpc>
                <a:spcPct val="100000"/>
              </a:lnSpc>
              <a:spcBef>
                <a:spcPts val="1400"/>
              </a:spcBef>
            </a:pPr>
            <a:r>
              <a:rPr lang="en-US" sz="2200" dirty="0">
                <a:solidFill>
                  <a:schemeClr val="accent3">
                    <a:lumMod val="25000"/>
                  </a:schemeClr>
                </a:solidFill>
                <a:latin typeface="Abadi" panose="020B0604020104020204" pitchFamily="34" charset="0"/>
              </a:rPr>
              <a:t>There doesn’t seem to be a correlation between the flight number and the success of the launches for orbits ISS and GTO.</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289862D-01E5-4EDB-A0EF-26187AA25AF6}"/>
              </a:ext>
            </a:extLst>
          </p:cNvPr>
          <p:cNvPicPr>
            <a:picLocks noChangeAspect="1"/>
          </p:cNvPicPr>
          <p:nvPr/>
        </p:nvPicPr>
        <p:blipFill>
          <a:blip r:embed="rId3"/>
          <a:stretch>
            <a:fillRect/>
          </a:stretch>
        </p:blipFill>
        <p:spPr>
          <a:xfrm>
            <a:off x="0" y="1504322"/>
            <a:ext cx="12192000" cy="247122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120054"/>
            <a:ext cx="10687961" cy="17489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Heavy payloads seem to have a negative impact on GTO orbits.</a:t>
            </a:r>
          </a:p>
          <a:p>
            <a:pPr>
              <a:lnSpc>
                <a:spcPct val="100000"/>
              </a:lnSpc>
              <a:spcBef>
                <a:spcPts val="1400"/>
              </a:spcBef>
            </a:pPr>
            <a:r>
              <a:rPr lang="en-US" sz="2200" dirty="0">
                <a:solidFill>
                  <a:schemeClr val="accent3">
                    <a:lumMod val="25000"/>
                  </a:schemeClr>
                </a:solidFill>
                <a:latin typeface="Abadi" panose="020B0604020104020204" pitchFamily="34" charset="0"/>
              </a:rPr>
              <a:t>Heavy payloads seem to have a positive impact on LEO, ISS and PO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4716829-7266-4D4F-82A2-0F4A17FEEFD5}"/>
              </a:ext>
            </a:extLst>
          </p:cNvPr>
          <p:cNvPicPr>
            <a:picLocks noChangeAspect="1"/>
          </p:cNvPicPr>
          <p:nvPr/>
        </p:nvPicPr>
        <p:blipFill>
          <a:blip r:embed="rId3"/>
          <a:stretch>
            <a:fillRect/>
          </a:stretch>
        </p:blipFill>
        <p:spPr>
          <a:xfrm>
            <a:off x="0" y="1356502"/>
            <a:ext cx="12192000" cy="260669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Year vs Outcome linear trend shows that the success rate kept on increasing from 2013 to 2020 with an exception in 2018 and a slight dip in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159C7A2-12A3-433F-AA79-F155B33BC83C}"/>
              </a:ext>
            </a:extLst>
          </p:cNvPr>
          <p:cNvPicPr>
            <a:picLocks noChangeAspect="1"/>
          </p:cNvPicPr>
          <p:nvPr/>
        </p:nvPicPr>
        <p:blipFill>
          <a:blip r:embed="rId3"/>
          <a:stretch>
            <a:fillRect/>
          </a:stretch>
        </p:blipFill>
        <p:spPr>
          <a:xfrm>
            <a:off x="5412317" y="1429406"/>
            <a:ext cx="6009672" cy="425224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7252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SQL query, we can 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There are four distinct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8D35C85-FDEC-473F-8DF6-373584A305CF}"/>
              </a:ext>
            </a:extLst>
          </p:cNvPr>
          <p:cNvPicPr>
            <a:picLocks noChangeAspect="1"/>
          </p:cNvPicPr>
          <p:nvPr/>
        </p:nvPicPr>
        <p:blipFill>
          <a:blip r:embed="rId3"/>
          <a:stretch>
            <a:fillRect/>
          </a:stretch>
        </p:blipFill>
        <p:spPr>
          <a:xfrm>
            <a:off x="6818386" y="2095500"/>
            <a:ext cx="4467225" cy="26670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770179"/>
            <a:ext cx="10081117" cy="549171"/>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result above shows 5 launches where the launch site name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8FA5606-5EC7-447D-8BA9-FF76E6D2021A}"/>
              </a:ext>
            </a:extLst>
          </p:cNvPr>
          <p:cNvPicPr>
            <a:picLocks noChangeAspect="1"/>
          </p:cNvPicPr>
          <p:nvPr/>
        </p:nvPicPr>
        <p:blipFill>
          <a:blip r:embed="rId3"/>
          <a:stretch>
            <a:fillRect/>
          </a:stretch>
        </p:blipFill>
        <p:spPr>
          <a:xfrm>
            <a:off x="0" y="1423987"/>
            <a:ext cx="12192000" cy="423006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4220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simple SQL query, we  can 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is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B511980-ECDB-4EA0-A0E3-E7381E90863B}"/>
              </a:ext>
            </a:extLst>
          </p:cNvPr>
          <p:cNvPicPr>
            <a:picLocks noChangeAspect="1"/>
          </p:cNvPicPr>
          <p:nvPr/>
        </p:nvPicPr>
        <p:blipFill>
          <a:blip r:embed="rId3"/>
          <a:stretch>
            <a:fillRect/>
          </a:stretch>
        </p:blipFill>
        <p:spPr>
          <a:xfrm>
            <a:off x="352425" y="3429000"/>
            <a:ext cx="11487150" cy="16668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0325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calculated using the below SQL query.</a:t>
            </a:r>
          </a:p>
          <a:p>
            <a:pPr>
              <a:lnSpc>
                <a:spcPct val="100000"/>
              </a:lnSpc>
              <a:spcBef>
                <a:spcPts val="1400"/>
              </a:spcBef>
            </a:pPr>
            <a:r>
              <a:rPr lang="en-US" sz="2200" dirty="0">
                <a:solidFill>
                  <a:schemeClr val="accent3">
                    <a:lumMod val="25000"/>
                  </a:schemeClr>
                </a:solidFill>
                <a:latin typeface="Abadi" panose="020B0604020104020204" pitchFamily="34" charset="0"/>
              </a:rPr>
              <a:t>The mean payload is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D661587-F792-4145-946A-BF2AE56871CF}"/>
              </a:ext>
            </a:extLst>
          </p:cNvPr>
          <p:cNvPicPr>
            <a:picLocks noChangeAspect="1"/>
          </p:cNvPicPr>
          <p:nvPr/>
        </p:nvPicPr>
        <p:blipFill>
          <a:blip r:embed="rId3"/>
          <a:stretch>
            <a:fillRect/>
          </a:stretch>
        </p:blipFill>
        <p:spPr>
          <a:xfrm>
            <a:off x="1099379" y="4108450"/>
            <a:ext cx="9086850" cy="166687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0874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is 22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4BCD47E-4963-44DD-A353-6D2F62032CEB}"/>
              </a:ext>
            </a:extLst>
          </p:cNvPr>
          <p:cNvPicPr>
            <a:picLocks noChangeAspect="1"/>
          </p:cNvPicPr>
          <p:nvPr/>
        </p:nvPicPr>
        <p:blipFill>
          <a:blip r:embed="rId3"/>
          <a:stretch>
            <a:fillRect/>
          </a:stretch>
        </p:blipFill>
        <p:spPr>
          <a:xfrm>
            <a:off x="1762125" y="4001294"/>
            <a:ext cx="8667750" cy="16573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140105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 shown in the SQL query result below.</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D177575-7A8F-4A31-A61D-AE1734839907}"/>
              </a:ext>
            </a:extLst>
          </p:cNvPr>
          <p:cNvPicPr>
            <a:picLocks noChangeAspect="1"/>
          </p:cNvPicPr>
          <p:nvPr/>
        </p:nvPicPr>
        <p:blipFill>
          <a:blip r:embed="rId3"/>
          <a:stretch>
            <a:fillRect/>
          </a:stretch>
        </p:blipFill>
        <p:spPr>
          <a:xfrm>
            <a:off x="0" y="3354809"/>
            <a:ext cx="12192000" cy="265372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97269"/>
            <a:ext cx="10326708" cy="4120055"/>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for this study was collected using SpaceX’s REST API and web scraping launch records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The data was then wrangled to perform an exploratory data analysis (EDA) using Python and SQL to extract information and produce visualizations.</a:t>
            </a:r>
          </a:p>
          <a:p>
            <a:pPr>
              <a:lnSpc>
                <a:spcPct val="100000"/>
              </a:lnSpc>
              <a:spcBef>
                <a:spcPts val="1400"/>
              </a:spcBef>
            </a:pPr>
            <a:r>
              <a:rPr lang="en-US" sz="2200" dirty="0">
                <a:solidFill>
                  <a:schemeClr val="accent3">
                    <a:lumMod val="25000"/>
                  </a:schemeClr>
                </a:solidFill>
                <a:latin typeface="Abadi" panose="020B0604020104020204" pitchFamily="34" charset="0"/>
              </a:rPr>
              <a:t>Visualizations include an interactive map using Folium and an interactive dashboard using DASH.</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techniques were used to analyze the data and predict the successful landing of future Falcon 9 launches.</a:t>
            </a:r>
          </a:p>
          <a:p>
            <a:pPr>
              <a:lnSpc>
                <a:spcPct val="100000"/>
              </a:lnSpc>
              <a:spcBef>
                <a:spcPts val="1400"/>
              </a:spcBef>
            </a:pPr>
            <a:r>
              <a:rPr lang="en-US" sz="2200" dirty="0">
                <a:solidFill>
                  <a:schemeClr val="tx1"/>
                </a:solidFill>
                <a:latin typeface="Abadi" panose="020B0604020104020204" pitchFamily="34" charset="0"/>
              </a:rPr>
              <a:t>The best launch success rates are for launches from KSC LC-39A, launches to SSO, GEO, HEO and ES-L1 orbits, launches with 1,900 Kg to 3,700 Kg payloads, and launches using booster version FT.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097687" cy="12223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mission outcomes is 61.</a:t>
            </a:r>
          </a:p>
          <a:p>
            <a:pPr>
              <a:lnSpc>
                <a:spcPct val="100000"/>
              </a:lnSpc>
              <a:spcBef>
                <a:spcPts val="1400"/>
              </a:spcBef>
            </a:pPr>
            <a:r>
              <a:rPr lang="en-US" sz="2200" dirty="0">
                <a:solidFill>
                  <a:schemeClr val="accent3">
                    <a:lumMod val="25000"/>
                  </a:schemeClr>
                </a:solidFill>
                <a:latin typeface="Abadi" panose="020B0604020104020204" pitchFamily="34" charset="0"/>
              </a:rPr>
              <a:t>The total number of failure mission outcomes is 10.</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pSp>
        <p:nvGrpSpPr>
          <p:cNvPr id="9" name="Group 8">
            <a:extLst>
              <a:ext uri="{FF2B5EF4-FFF2-40B4-BE49-F238E27FC236}">
                <a16:creationId xmlns:a16="http://schemas.microsoft.com/office/drawing/2014/main" id="{7A6A7E53-A656-47EB-8074-5A87813B45EF}"/>
              </a:ext>
            </a:extLst>
          </p:cNvPr>
          <p:cNvGrpSpPr/>
          <p:nvPr/>
        </p:nvGrpSpPr>
        <p:grpSpPr>
          <a:xfrm>
            <a:off x="443405" y="3134519"/>
            <a:ext cx="10236911" cy="2557462"/>
            <a:chOff x="443405" y="3134519"/>
            <a:chExt cx="10236911" cy="2557462"/>
          </a:xfrm>
        </p:grpSpPr>
        <p:pic>
          <p:nvPicPr>
            <p:cNvPr id="6" name="Picture 5">
              <a:extLst>
                <a:ext uri="{FF2B5EF4-FFF2-40B4-BE49-F238E27FC236}">
                  <a16:creationId xmlns:a16="http://schemas.microsoft.com/office/drawing/2014/main" id="{1647C329-D5BB-48A3-916F-97FC042AEBC0}"/>
                </a:ext>
              </a:extLst>
            </p:cNvPr>
            <p:cNvPicPr>
              <a:picLocks noChangeAspect="1"/>
            </p:cNvPicPr>
            <p:nvPr/>
          </p:nvPicPr>
          <p:blipFill>
            <a:blip r:embed="rId3"/>
            <a:stretch>
              <a:fillRect/>
            </a:stretch>
          </p:blipFill>
          <p:spPr>
            <a:xfrm>
              <a:off x="443405" y="3134519"/>
              <a:ext cx="7962900" cy="1733550"/>
            </a:xfrm>
            <a:prstGeom prst="rect">
              <a:avLst/>
            </a:prstGeom>
            <a:ln w="12700">
              <a:solidFill>
                <a:schemeClr val="tx1"/>
              </a:solidFill>
            </a:ln>
          </p:spPr>
        </p:pic>
        <p:pic>
          <p:nvPicPr>
            <p:cNvPr id="8" name="Picture 7">
              <a:extLst>
                <a:ext uri="{FF2B5EF4-FFF2-40B4-BE49-F238E27FC236}">
                  <a16:creationId xmlns:a16="http://schemas.microsoft.com/office/drawing/2014/main" id="{CEB1CDC2-6270-4422-814D-FBDA2250E4C1}"/>
                </a:ext>
              </a:extLst>
            </p:cNvPr>
            <p:cNvPicPr>
              <a:picLocks noChangeAspect="1"/>
            </p:cNvPicPr>
            <p:nvPr/>
          </p:nvPicPr>
          <p:blipFill>
            <a:blip r:embed="rId4"/>
            <a:stretch>
              <a:fillRect/>
            </a:stretch>
          </p:blipFill>
          <p:spPr>
            <a:xfrm>
              <a:off x="2688841" y="4044156"/>
              <a:ext cx="7991475" cy="1647825"/>
            </a:xfrm>
            <a:prstGeom prst="rect">
              <a:avLst/>
            </a:prstGeom>
            <a:ln w="12700">
              <a:solidFill>
                <a:schemeClr val="tx1"/>
              </a:solidFill>
            </a:ln>
          </p:spPr>
        </p:pic>
      </p:gr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8897"/>
            <a:ext cx="10515601" cy="454219"/>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names of the boosters which have carried the maximum payload mass are listed below.</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19CD815-F5DF-406D-A6B6-9449CC5CDE91}"/>
              </a:ext>
            </a:extLst>
          </p:cNvPr>
          <p:cNvPicPr>
            <a:picLocks noChangeAspect="1"/>
          </p:cNvPicPr>
          <p:nvPr/>
        </p:nvPicPr>
        <p:blipFill>
          <a:blip r:embed="rId3"/>
          <a:stretch>
            <a:fillRect/>
          </a:stretch>
        </p:blipFill>
        <p:spPr>
          <a:xfrm>
            <a:off x="1087948" y="1873116"/>
            <a:ext cx="9879724" cy="435327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0727" y="4348931"/>
            <a:ext cx="9745589" cy="10615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on drone ship, their booster versions, and launch site names for the year 2015 are listed above.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4FDC3DB-3844-4494-AFD9-4B3ABAEA55D5}"/>
              </a:ext>
            </a:extLst>
          </p:cNvPr>
          <p:cNvPicPr>
            <a:picLocks noChangeAspect="1"/>
          </p:cNvPicPr>
          <p:nvPr/>
        </p:nvPicPr>
        <p:blipFill>
          <a:blip r:embed="rId3"/>
          <a:srcRect/>
          <a:stretch/>
        </p:blipFill>
        <p:spPr>
          <a:xfrm>
            <a:off x="18202" y="1447523"/>
            <a:ext cx="12155596" cy="198147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4798"/>
            <a:ext cx="10591672" cy="549049"/>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A ranking of the count of landing outcomes between the date 2010-06-04 and 2017-03-20, in descending order is presented below.</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9E9B12D-F5FE-4178-AD06-89323128FBD5}"/>
              </a:ext>
            </a:extLst>
          </p:cNvPr>
          <p:cNvPicPr>
            <a:picLocks noChangeAspect="1"/>
          </p:cNvPicPr>
          <p:nvPr/>
        </p:nvPicPr>
        <p:blipFill>
          <a:blip r:embed="rId3"/>
          <a:stretch>
            <a:fillRect/>
          </a:stretch>
        </p:blipFill>
        <p:spPr>
          <a:xfrm>
            <a:off x="0" y="2032686"/>
            <a:ext cx="12192000" cy="405794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49914" y="1597430"/>
            <a:ext cx="2835697" cy="4579533"/>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This folium map shows all launch sites’ location markers on a global map.</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launch sites shown are VAFB SLC-4E in California and CCAFS SLC-40, CCAFS LC-40, and KSC LC-39A in Florida.</a:t>
            </a:r>
          </a:p>
          <a:p>
            <a:pPr>
              <a:lnSpc>
                <a:spcPct val="100000"/>
              </a:lnSpc>
              <a:spcBef>
                <a:spcPts val="1400"/>
              </a:spcBef>
            </a:pPr>
            <a:r>
              <a:rPr lang="en-US" sz="2200" dirty="0">
                <a:solidFill>
                  <a:schemeClr val="accent3">
                    <a:lumMod val="25000"/>
                  </a:schemeClr>
                </a:solidFill>
                <a:latin typeface="Abadi"/>
              </a:rPr>
              <a:t>The map shows that the launch sites are all close to the ocean and as close as possible to the equator.</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p>
        </p:txBody>
      </p:sp>
      <p:pic>
        <p:nvPicPr>
          <p:cNvPr id="6" name="Picture 5">
            <a:extLst>
              <a:ext uri="{FF2B5EF4-FFF2-40B4-BE49-F238E27FC236}">
                <a16:creationId xmlns:a16="http://schemas.microsoft.com/office/drawing/2014/main" id="{8F76350C-0274-425D-BF1A-616EE6C2020F}"/>
              </a:ext>
            </a:extLst>
          </p:cNvPr>
          <p:cNvPicPr>
            <a:picLocks noChangeAspect="1"/>
          </p:cNvPicPr>
          <p:nvPr/>
        </p:nvPicPr>
        <p:blipFill>
          <a:blip r:embed="rId3"/>
          <a:stretch>
            <a:fillRect/>
          </a:stretch>
        </p:blipFill>
        <p:spPr>
          <a:xfrm>
            <a:off x="772461" y="1597430"/>
            <a:ext cx="7677453" cy="457953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04DED39-BDAF-4898-A576-246F196704E4}"/>
              </a:ext>
            </a:extLst>
          </p:cNvPr>
          <p:cNvPicPr>
            <a:picLocks noChangeAspect="1"/>
          </p:cNvPicPr>
          <p:nvPr/>
        </p:nvPicPr>
        <p:blipFill rotWithShape="1">
          <a:blip r:embed="rId2"/>
          <a:srcRect l="8322" r="4579" b="-2"/>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0" name="Picture 9">
            <a:extLst>
              <a:ext uri="{FF2B5EF4-FFF2-40B4-BE49-F238E27FC236}">
                <a16:creationId xmlns:a16="http://schemas.microsoft.com/office/drawing/2014/main" id="{EE723735-4975-4290-A65B-A195DBDFC15A}"/>
              </a:ext>
            </a:extLst>
          </p:cNvPr>
          <p:cNvPicPr>
            <a:picLocks noChangeAspect="1"/>
          </p:cNvPicPr>
          <p:nvPr/>
        </p:nvPicPr>
        <p:blipFill rotWithShape="1">
          <a:blip r:embed="rId3"/>
          <a:srcRect l="13493" r="2722" b="3"/>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7" name="Picture 6">
            <a:extLst>
              <a:ext uri="{FF2B5EF4-FFF2-40B4-BE49-F238E27FC236}">
                <a16:creationId xmlns:a16="http://schemas.microsoft.com/office/drawing/2014/main" id="{8971E6B7-E69B-4925-9B16-82970D25FBCD}"/>
              </a:ext>
            </a:extLst>
          </p:cNvPr>
          <p:cNvPicPr>
            <a:picLocks noChangeAspect="1"/>
          </p:cNvPicPr>
          <p:nvPr/>
        </p:nvPicPr>
        <p:blipFill rotWithShape="1">
          <a:blip r:embed="rId4"/>
          <a:srcRect l="4668" r="9174" b="-2"/>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9" name="Freeform: Shape 18">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448056" y="685800"/>
            <a:ext cx="28072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Launch Outcomes</a:t>
            </a:r>
          </a:p>
        </p:txBody>
      </p:sp>
      <p:sp>
        <p:nvSpPr>
          <p:cNvPr id="23" name="Rectangle 22">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8056" y="2258568"/>
            <a:ext cx="2807208" cy="3922776"/>
          </a:xfrm>
          <a:prstGeom prst="rect">
            <a:avLst/>
          </a:prstGeom>
        </p:spPr>
        <p:txBody>
          <a:bodyPr vert="horz" lIns="91440" tIns="45720" rIns="91440" bIns="45720" rtlCol="0">
            <a:normAutofit/>
          </a:bodyPr>
          <a:lstStyle/>
          <a:p>
            <a:pPr>
              <a:spcBef>
                <a:spcPts val="1400"/>
              </a:spcBef>
            </a:pPr>
            <a:r>
              <a:rPr lang="en-US" sz="1700" dirty="0"/>
              <a:t>The cluster markers at the launch sites allow us to quickly see the successes and failures at each launch site.</a:t>
            </a:r>
          </a:p>
          <a:p>
            <a:pPr>
              <a:spcBef>
                <a:spcPts val="1400"/>
              </a:spcBef>
            </a:pPr>
            <a:r>
              <a:rPr lang="en-US" sz="1700" dirty="0"/>
              <a:t>It is easy to see in that KSC LC-39A has a larger number of successes than the remaining launch sites.</a:t>
            </a:r>
          </a:p>
          <a:p>
            <a:pPr>
              <a:spcBef>
                <a:spcPts val="1400"/>
              </a:spcBef>
            </a:pPr>
            <a:r>
              <a:rPr lang="en-US" sz="1700" dirty="0"/>
              <a:t>CCAFS LC-40 has the highest failure rate.</a:t>
            </a:r>
          </a:p>
          <a:p>
            <a:pPr>
              <a:spcBef>
                <a:spcPts val="1400"/>
              </a:spcBef>
            </a:pPr>
            <a:endParaRPr lang="en-US" sz="1700" dirty="0"/>
          </a:p>
        </p:txBody>
      </p:sp>
      <p:pic>
        <p:nvPicPr>
          <p:cNvPr id="12" name="Picture 11">
            <a:extLst>
              <a:ext uri="{FF2B5EF4-FFF2-40B4-BE49-F238E27FC236}">
                <a16:creationId xmlns:a16="http://schemas.microsoft.com/office/drawing/2014/main" id="{98DF58A0-6678-40F2-8DD5-542A8BFC9F94}"/>
              </a:ext>
            </a:extLst>
          </p:cNvPr>
          <p:cNvPicPr>
            <a:picLocks noChangeAspect="1"/>
          </p:cNvPicPr>
          <p:nvPr/>
        </p:nvPicPr>
        <p:blipFill rotWithShape="1">
          <a:blip r:embed="rId5"/>
          <a:srcRect l="7030" r="9579" b="3"/>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0165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36</a:t>
            </a:fld>
            <a:endParaRPr lang="en-US" sz="1200">
              <a:solidFill>
                <a:schemeClr val="bg1"/>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7AA0DD4-2CD9-4E9F-A0EA-7BF58BCF4C5C}"/>
              </a:ext>
            </a:extLst>
          </p:cNvPr>
          <p:cNvPicPr>
            <a:picLocks noChangeAspect="1"/>
          </p:cNvPicPr>
          <p:nvPr/>
        </p:nvPicPr>
        <p:blipFill rotWithShape="1">
          <a:blip r:embed="rId2"/>
          <a:srcRect l="-6109" t="6320" r="6107" b="16301"/>
          <a:stretch/>
        </p:blipFill>
        <p:spPr>
          <a:xfrm>
            <a:off x="4885391" y="1052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6">
            <a:extLst>
              <a:ext uri="{FF2B5EF4-FFF2-40B4-BE49-F238E27FC236}">
                <a16:creationId xmlns:a16="http://schemas.microsoft.com/office/drawing/2014/main" id="{675BD6DC-83AC-44B3-963A-36628043550D}"/>
              </a:ext>
            </a:extLst>
          </p:cNvPr>
          <p:cNvPicPr>
            <a:picLocks noChangeAspect="1"/>
          </p:cNvPicPr>
          <p:nvPr/>
        </p:nvPicPr>
        <p:blipFill rotWithShape="1">
          <a:blip r:embed="rId3"/>
          <a:srcRect t="22948"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5" name="Freeform: Shape 14">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6">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448056" y="859536"/>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Launch Sites’ Proximity to Nearby Features</a:t>
            </a:r>
          </a:p>
        </p:txBody>
      </p:sp>
      <p:sp>
        <p:nvSpPr>
          <p:cNvPr id="19" name="Rectangle 18">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1"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8056" y="2512611"/>
            <a:ext cx="4832803" cy="3664351"/>
          </a:xfrm>
          <a:prstGeom prst="rect">
            <a:avLst/>
          </a:prstGeom>
        </p:spPr>
        <p:txBody>
          <a:bodyPr vert="horz" lIns="91440" tIns="45720" rIns="91440" bIns="45720" rtlCol="0">
            <a:normAutofit/>
          </a:bodyPr>
          <a:lstStyle/>
          <a:p>
            <a:pPr>
              <a:spcBef>
                <a:spcPts val="1400"/>
              </a:spcBef>
            </a:pPr>
            <a:r>
              <a:rPr lang="en-US" sz="2400" dirty="0"/>
              <a:t>These screenshots show some of the launch sites’ proximity to nearby features.</a:t>
            </a:r>
          </a:p>
          <a:p>
            <a:pPr>
              <a:spcBef>
                <a:spcPts val="1400"/>
              </a:spcBef>
            </a:pPr>
            <a:r>
              <a:rPr lang="en-US" sz="2400" dirty="0"/>
              <a:t>KSC LC-39A is 690m away from a nearby railway.</a:t>
            </a:r>
          </a:p>
          <a:p>
            <a:pPr>
              <a:spcBef>
                <a:spcPts val="1400"/>
              </a:spcBef>
            </a:pPr>
            <a:r>
              <a:rPr lang="en-US" sz="2400" dirty="0"/>
              <a:t>CCAFS SLC-40 is 860m away from the nearest coastline.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0988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37</a:t>
            </a:fld>
            <a:endParaRPr lang="en-US" sz="1200">
              <a:solidFill>
                <a:schemeClr val="bg1"/>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255564" y="834888"/>
            <a:ext cx="4314645" cy="12689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Launch Success Count for All Sites</a:t>
            </a:r>
          </a:p>
        </p:txBody>
      </p:sp>
      <p:pic>
        <p:nvPicPr>
          <p:cNvPr id="4" name="Picture 3">
            <a:extLst>
              <a:ext uri="{FF2B5EF4-FFF2-40B4-BE49-F238E27FC236}">
                <a16:creationId xmlns:a16="http://schemas.microsoft.com/office/drawing/2014/main" id="{4A644023-91BB-4F0E-B4CD-D77209CD550D}"/>
              </a:ext>
            </a:extLst>
          </p:cNvPr>
          <p:cNvPicPr>
            <a:picLocks noChangeAspect="1"/>
          </p:cNvPicPr>
          <p:nvPr/>
        </p:nvPicPr>
        <p:blipFill rotWithShape="1">
          <a:blip r:embed="rId2"/>
          <a:srcRect l="9050" r="9050"/>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5" name="Rectangle 14">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55563" y="2557587"/>
            <a:ext cx="4314645" cy="3717317"/>
          </a:xfrm>
          <a:prstGeom prst="rect">
            <a:avLst/>
          </a:prstGeom>
        </p:spPr>
        <p:txBody>
          <a:bodyPr vert="horz" lIns="91440" tIns="45720" rIns="91440" bIns="45720" rtlCol="0" anchor="t">
            <a:normAutofit/>
          </a:bodyPr>
          <a:lstStyle/>
          <a:p>
            <a:pPr>
              <a:spcBef>
                <a:spcPts val="1400"/>
              </a:spcBef>
            </a:pPr>
            <a:r>
              <a:rPr lang="en-US" sz="2400" dirty="0"/>
              <a:t>KSC LC-39A has the highest success count among the four launch sites with 41.7% of all successful launches.</a:t>
            </a:r>
          </a:p>
          <a:p>
            <a:pPr>
              <a:spcBef>
                <a:spcPts val="1400"/>
              </a:spcBef>
            </a:pPr>
            <a:r>
              <a:rPr lang="en-US" sz="2400" dirty="0"/>
              <a:t>CCAFS SLC-40 has the lowest success count among the four launch sites with only 12.5% of all successful launches.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12543" y="6356350"/>
            <a:ext cx="1039115"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39</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902372"/>
            <a:ext cx="10399485" cy="35419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a:t>
            </a:r>
          </a:p>
          <a:p>
            <a:pPr>
              <a:spcBef>
                <a:spcPts val="1400"/>
              </a:spcBef>
            </a:pPr>
            <a:r>
              <a:rPr lang="en-US" sz="2200" dirty="0">
                <a:solidFill>
                  <a:schemeClr val="accent3">
                    <a:lumMod val="25000"/>
                  </a:schemeClr>
                </a:solidFill>
                <a:latin typeface="Abadi" panose="020B0604020104020204" pitchFamily="34" charset="0"/>
              </a:rPr>
              <a:t>Therefore, if we can determine if the first stage will land, we can determine the cost of a launch. This information can be used if an alternate company wants to bid against Space X for a rocket launch.</a:t>
            </a:r>
          </a:p>
          <a:p>
            <a:pPr>
              <a:spcBef>
                <a:spcPts val="1400"/>
              </a:spcBef>
            </a:pPr>
            <a:r>
              <a:rPr lang="en-US" sz="2200" dirty="0">
                <a:solidFill>
                  <a:schemeClr val="accent3">
                    <a:lumMod val="25000"/>
                  </a:schemeClr>
                </a:solidFill>
                <a:latin typeface="Abadi" panose="020B0604020104020204" pitchFamily="34" charset="0"/>
              </a:rPr>
              <a:t>In this study we want to predict the success of recovery and reuse of the first stage of a rocket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255564" y="834888"/>
            <a:ext cx="4314645" cy="126895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KSC LC-39A Success Rate</a:t>
            </a:r>
          </a:p>
        </p:txBody>
      </p:sp>
      <p:pic>
        <p:nvPicPr>
          <p:cNvPr id="4" name="Picture 3" descr="Chart, pie chart&#10;&#10;Description automatically generated">
            <a:extLst>
              <a:ext uri="{FF2B5EF4-FFF2-40B4-BE49-F238E27FC236}">
                <a16:creationId xmlns:a16="http://schemas.microsoft.com/office/drawing/2014/main" id="{EB3D8B7D-52A5-40B1-BF7D-88C4A45CA65C}"/>
              </a:ext>
            </a:extLst>
          </p:cNvPr>
          <p:cNvPicPr>
            <a:picLocks noChangeAspect="1"/>
          </p:cNvPicPr>
          <p:nvPr/>
        </p:nvPicPr>
        <p:blipFill rotWithShape="1">
          <a:blip r:embed="rId2"/>
          <a:srcRect l="29667" t="12174" r="29929"/>
          <a:stretch/>
        </p:blipFill>
        <p:spPr>
          <a:xfrm>
            <a:off x="20" y="834888"/>
            <a:ext cx="6717436" cy="6023112"/>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15" name="Rectangle 14">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6172" y="2240371"/>
            <a:ext cx="42062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55563" y="3499392"/>
            <a:ext cx="4314645" cy="694103"/>
          </a:xfrm>
          <a:prstGeom prst="rect">
            <a:avLst/>
          </a:prstGeom>
        </p:spPr>
        <p:txBody>
          <a:bodyPr vert="horz" lIns="91440" tIns="45720" rIns="91440" bIns="45720" rtlCol="0" anchor="t">
            <a:normAutofit/>
          </a:bodyPr>
          <a:lstStyle/>
          <a:p>
            <a:pPr>
              <a:spcBef>
                <a:spcPts val="1400"/>
              </a:spcBef>
            </a:pPr>
            <a:r>
              <a:rPr lang="en-US" sz="1800" dirty="0"/>
              <a:t>KSC LC-39A has the highest success rate at 76.9%.</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12543" y="6356350"/>
            <a:ext cx="1039115"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40</a:t>
            </a:fld>
            <a:endParaRPr lang="en-US" sz="1200">
              <a:solidFill>
                <a:schemeClr val="tx1">
                  <a:lumMod val="50000"/>
                  <a:lumOff val="50000"/>
                </a:schemeClr>
              </a:solidFill>
              <a:latin typeface="Calibri" panose="020F0502020204030204"/>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4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9" name="Group 43">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60" name="Rectangle 44">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Isosceles Triangle 45">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itle 1">
            <a:extLst>
              <a:ext uri="{FF2B5EF4-FFF2-40B4-BE49-F238E27FC236}">
                <a16:creationId xmlns:a16="http://schemas.microsoft.com/office/drawing/2014/main" id="{4D271BF5-BAA1-4CEB-A575-76A097FABB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Relationship between Payload Mass and Launch Outcome</a:t>
            </a:r>
          </a:p>
        </p:txBody>
      </p:sp>
      <p:pic>
        <p:nvPicPr>
          <p:cNvPr id="14" name="Picture 13">
            <a:extLst>
              <a:ext uri="{FF2B5EF4-FFF2-40B4-BE49-F238E27FC236}">
                <a16:creationId xmlns:a16="http://schemas.microsoft.com/office/drawing/2014/main" id="{C7EC8C35-99E4-4DBF-B4DB-3BB1405F7355}"/>
              </a:ext>
            </a:extLst>
          </p:cNvPr>
          <p:cNvPicPr>
            <a:picLocks noChangeAspect="1"/>
          </p:cNvPicPr>
          <p:nvPr/>
        </p:nvPicPr>
        <p:blipFill>
          <a:blip r:embed="rId2"/>
          <a:stretch>
            <a:fillRect/>
          </a:stretch>
        </p:blipFill>
        <p:spPr>
          <a:xfrm>
            <a:off x="724666" y="1201360"/>
            <a:ext cx="7764545" cy="2698180"/>
          </a:xfrm>
          <a:prstGeom prst="rect">
            <a:avLst/>
          </a:prstGeom>
        </p:spPr>
      </p:pic>
      <p:pic>
        <p:nvPicPr>
          <p:cNvPr id="11" name="Picture 10">
            <a:extLst>
              <a:ext uri="{FF2B5EF4-FFF2-40B4-BE49-F238E27FC236}">
                <a16:creationId xmlns:a16="http://schemas.microsoft.com/office/drawing/2014/main" id="{D1D061CD-A1E0-4B95-A3D2-8244440D8671}"/>
              </a:ext>
            </a:extLst>
          </p:cNvPr>
          <p:cNvPicPr>
            <a:picLocks noChangeAspect="1"/>
          </p:cNvPicPr>
          <p:nvPr/>
        </p:nvPicPr>
        <p:blipFill>
          <a:blip r:embed="rId3"/>
          <a:stretch>
            <a:fillRect/>
          </a:stretch>
        </p:blipFill>
        <p:spPr>
          <a:xfrm>
            <a:off x="724666" y="3955306"/>
            <a:ext cx="7764545" cy="2620533"/>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805331" y="1670241"/>
            <a:ext cx="2743200" cy="4506722"/>
          </a:xfrm>
          <a:prstGeom prst="rect">
            <a:avLst/>
          </a:prstGeom>
        </p:spPr>
        <p:txBody>
          <a:bodyPr vert="horz" lIns="91440" tIns="45720" rIns="91440" bIns="45720" rtlCol="0">
            <a:normAutofit/>
          </a:bodyPr>
          <a:lstStyle/>
          <a:p>
            <a:pPr>
              <a:spcBef>
                <a:spcPts val="1400"/>
              </a:spcBef>
            </a:pPr>
            <a:r>
              <a:rPr lang="en-US" sz="2000" dirty="0"/>
              <a:t>The payload mass range with the highest success rate is between 1,900 Kg and 3,700 Kg.</a:t>
            </a:r>
          </a:p>
          <a:p>
            <a:pPr>
              <a:spcBef>
                <a:spcPts val="1400"/>
              </a:spcBef>
            </a:pPr>
            <a:r>
              <a:rPr lang="en-US" sz="2000" dirty="0"/>
              <a:t>The payload mass range with the lowest success rate is between 4,100 Kg and 6,800 Kg.</a:t>
            </a:r>
          </a:p>
          <a:p>
            <a:pPr>
              <a:spcBef>
                <a:spcPts val="1400"/>
              </a:spcBef>
            </a:pPr>
            <a:r>
              <a:rPr lang="en-US" sz="2000" dirty="0"/>
              <a:t>The FT booster version has the highest launch success rate.</a:t>
            </a:r>
          </a:p>
          <a:p>
            <a:pPr>
              <a:spcBef>
                <a:spcPts val="1400"/>
              </a:spcBef>
            </a:pPr>
            <a:endParaRPr lang="en-US" sz="20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grpSp>
        <p:nvGrpSpPr>
          <p:cNvPr id="48" name="Group 47">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49" name="Isosceles Triangle 48">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05024"/>
            <a:ext cx="4348528" cy="4002037"/>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rPr>
              <a:t>Four models are prepared to be used in classification of future launches.</a:t>
            </a:r>
          </a:p>
          <a:p>
            <a:pPr>
              <a:lnSpc>
                <a:spcPct val="100000"/>
              </a:lnSpc>
              <a:spcBef>
                <a:spcPts val="1400"/>
              </a:spcBef>
            </a:pPr>
            <a:r>
              <a:rPr lang="en-US" sz="2200" dirty="0">
                <a:solidFill>
                  <a:schemeClr val="accent3">
                    <a:lumMod val="25000"/>
                  </a:schemeClr>
                </a:solidFill>
                <a:latin typeface="Abadi"/>
              </a:rPr>
              <a:t>The Decision Tree Classifier model had the highest accuracy rate at 88.9%.</a:t>
            </a:r>
          </a:p>
          <a:p>
            <a:pPr>
              <a:lnSpc>
                <a:spcPct val="100000"/>
              </a:lnSpc>
              <a:spcBef>
                <a:spcPts val="1400"/>
              </a:spcBef>
            </a:pPr>
            <a:r>
              <a:rPr lang="en-US" sz="2200" dirty="0">
                <a:solidFill>
                  <a:schemeClr val="accent3">
                    <a:lumMod val="25000"/>
                  </a:schemeClr>
                </a:solidFill>
                <a:latin typeface="Abadi"/>
              </a:rPr>
              <a:t>The Logistic Regression model had the lowest accuracy rate at 84.6%.</a:t>
            </a:r>
          </a:p>
          <a:p>
            <a:pPr>
              <a:lnSpc>
                <a:spcPct val="100000"/>
              </a:lnSpc>
              <a:spcBef>
                <a:spcPts val="1400"/>
              </a:spcBef>
            </a:pPr>
            <a:r>
              <a:rPr lang="en-US" sz="2200" dirty="0">
                <a:solidFill>
                  <a:schemeClr val="accent3">
                    <a:lumMod val="25000"/>
                  </a:schemeClr>
                </a:solidFill>
                <a:latin typeface="Abadi"/>
              </a:rPr>
              <a:t>The Support Vector Machine and K Nearest Neighbor models are tied at 84.8%.</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57E5C6DB-DCD9-44B5-8616-4E1513CDC8BE}"/>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118538" y="1710209"/>
            <a:ext cx="6167073" cy="399166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31321"/>
            <a:ext cx="6057278" cy="305062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a model plots the predicted labels generated by the model using a test sample against the true labels for the same sample.</a:t>
            </a: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model shows that the model generates some false positives (16.7% of the results) and no false negatives.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7EA1FF7-37C9-4E72-AFA6-B7484E81A6BA}"/>
              </a:ext>
            </a:extLst>
          </p:cNvPr>
          <p:cNvPicPr>
            <a:picLocks noChangeAspect="1"/>
          </p:cNvPicPr>
          <p:nvPr/>
        </p:nvPicPr>
        <p:blipFill>
          <a:blip r:embed="rId3"/>
          <a:stretch>
            <a:fillRect/>
          </a:stretch>
        </p:blipFill>
        <p:spPr>
          <a:xfrm>
            <a:off x="6827289" y="1865712"/>
            <a:ext cx="4458322" cy="338184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with the most successes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The orbits with the most successes are ES-L1, GEO, HEO and SSO.</a:t>
            </a:r>
          </a:p>
          <a:p>
            <a:pPr>
              <a:lnSpc>
                <a:spcPct val="100000"/>
              </a:lnSpc>
              <a:spcBef>
                <a:spcPts val="1400"/>
              </a:spcBef>
            </a:pPr>
            <a:r>
              <a:rPr lang="en-US" sz="2200" dirty="0">
                <a:solidFill>
                  <a:schemeClr val="accent3">
                    <a:lumMod val="25000"/>
                  </a:schemeClr>
                </a:solidFill>
                <a:latin typeface="Abadi" panose="020B0604020104020204" pitchFamily="34" charset="0"/>
              </a:rPr>
              <a:t>The payload mass range with the most successes is 1,900 Kg to 3,700 Kg.</a:t>
            </a: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with the most successes is FT.</a:t>
            </a:r>
          </a:p>
          <a:p>
            <a:pPr>
              <a:lnSpc>
                <a:spcPct val="100000"/>
              </a:lnSpc>
              <a:spcBef>
                <a:spcPts val="1400"/>
              </a:spcBef>
            </a:pPr>
            <a:r>
              <a:rPr lang="en-US" sz="2200" dirty="0">
                <a:solidFill>
                  <a:schemeClr val="accent3">
                    <a:lumMod val="25000"/>
                  </a:schemeClr>
                </a:solidFill>
                <a:latin typeface="Abadi" panose="020B0604020104020204" pitchFamily="34" charset="0"/>
              </a:rPr>
              <a:t>The predictive model for future flights with the highest accuracy is the Decision Tree Classifier with the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Criterion: entropy</a:t>
            </a:r>
          </a:p>
          <a:p>
            <a:pPr lvl="1">
              <a:lnSpc>
                <a:spcPct val="100000"/>
              </a:lnSpc>
              <a:spcBef>
                <a:spcPts val="1400"/>
              </a:spcBef>
            </a:pPr>
            <a:r>
              <a:rPr lang="en-US" sz="1800" dirty="0">
                <a:solidFill>
                  <a:schemeClr val="accent3">
                    <a:lumMod val="25000"/>
                  </a:schemeClr>
                </a:solidFill>
                <a:latin typeface="Abadi" panose="020B0604020104020204" pitchFamily="34" charset="0"/>
              </a:rPr>
              <a:t>Max depth: 16</a:t>
            </a:r>
          </a:p>
          <a:p>
            <a:pPr lvl="1">
              <a:lnSpc>
                <a:spcPct val="100000"/>
              </a:lnSpc>
              <a:spcBef>
                <a:spcPts val="1400"/>
              </a:spcBef>
            </a:pPr>
            <a:r>
              <a:rPr lang="en-US" sz="1800" dirty="0">
                <a:solidFill>
                  <a:schemeClr val="accent3">
                    <a:lumMod val="25000"/>
                  </a:schemeClr>
                </a:solidFill>
                <a:latin typeface="Abadi" panose="020B0604020104020204" pitchFamily="34" charset="0"/>
              </a:rPr>
              <a:t>Max features: auto</a:t>
            </a:r>
          </a:p>
          <a:p>
            <a:pPr lvl="1">
              <a:lnSpc>
                <a:spcPct val="100000"/>
              </a:lnSpc>
              <a:spcBef>
                <a:spcPts val="1400"/>
              </a:spcBef>
            </a:pPr>
            <a:r>
              <a:rPr lang="en-US" sz="1800" dirty="0">
                <a:solidFill>
                  <a:schemeClr val="accent3">
                    <a:lumMod val="25000"/>
                  </a:schemeClr>
                </a:solidFill>
                <a:latin typeface="Abadi" panose="020B0604020104020204" pitchFamily="34" charset="0"/>
              </a:rPr>
              <a:t>Min samples leaf: 2</a:t>
            </a:r>
          </a:p>
          <a:p>
            <a:pPr lvl="1">
              <a:lnSpc>
                <a:spcPct val="100000"/>
              </a:lnSpc>
              <a:spcBef>
                <a:spcPts val="1400"/>
              </a:spcBef>
            </a:pPr>
            <a:r>
              <a:rPr lang="en-US" sz="1800" dirty="0">
                <a:solidFill>
                  <a:schemeClr val="accent3">
                    <a:lumMod val="25000"/>
                  </a:schemeClr>
                </a:solidFill>
                <a:latin typeface="Abadi" panose="020B0604020104020204" pitchFamily="34" charset="0"/>
              </a:rPr>
              <a:t>Min samples split: 10</a:t>
            </a:r>
          </a:p>
          <a:p>
            <a:pPr lvl="1">
              <a:lnSpc>
                <a:spcPct val="100000"/>
              </a:lnSpc>
              <a:spcBef>
                <a:spcPts val="1400"/>
              </a:spcBef>
            </a:pPr>
            <a:r>
              <a:rPr lang="en-US" sz="1800" dirty="0">
                <a:solidFill>
                  <a:schemeClr val="accent3">
                    <a:lumMod val="25000"/>
                  </a:schemeClr>
                </a:solidFill>
                <a:latin typeface="Abadi" panose="020B0604020104020204" pitchFamily="34" charset="0"/>
              </a:rPr>
              <a:t>Splitter: random</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5" y="318582"/>
            <a:ext cx="4556762" cy="2028511"/>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641776" y="637523"/>
            <a:ext cx="3941121" cy="13867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rgbClr val="FFFFFF"/>
                </a:solidFill>
                <a:latin typeface="+mj-lt"/>
                <a:ea typeface="+mj-ea"/>
                <a:cs typeface="+mj-cs"/>
              </a:rPr>
              <a:t>Appendix</a:t>
            </a:r>
          </a:p>
        </p:txBody>
      </p:sp>
      <p:pic>
        <p:nvPicPr>
          <p:cNvPr id="3" name="Picture 2">
            <a:extLst>
              <a:ext uri="{FF2B5EF4-FFF2-40B4-BE49-F238E27FC236}">
                <a16:creationId xmlns:a16="http://schemas.microsoft.com/office/drawing/2014/main" id="{DF0F434A-9E19-4B9E-A713-4C2C27CE58C4}"/>
              </a:ext>
            </a:extLst>
          </p:cNvPr>
          <p:cNvPicPr>
            <a:picLocks noChangeAspect="1"/>
          </p:cNvPicPr>
          <p:nvPr/>
        </p:nvPicPr>
        <p:blipFill rotWithShape="1">
          <a:blip r:embed="rId3"/>
          <a:srcRect l="28942" r="35893" b="-1258"/>
          <a:stretch/>
        </p:blipFill>
        <p:spPr>
          <a:xfrm>
            <a:off x="320044" y="2468692"/>
            <a:ext cx="4556761" cy="4067588"/>
          </a:xfrm>
          <a:prstGeom prst="rect">
            <a:avLst/>
          </a:prstGeom>
        </p:spPr>
      </p:pic>
      <p:pic>
        <p:nvPicPr>
          <p:cNvPr id="14" name="Picture 13" descr="Chart, pie chart&#10;&#10;Description automatically generated">
            <a:extLst>
              <a:ext uri="{FF2B5EF4-FFF2-40B4-BE49-F238E27FC236}">
                <a16:creationId xmlns:a16="http://schemas.microsoft.com/office/drawing/2014/main" id="{5C81A389-C146-42F4-AD87-85E439B72A43}"/>
              </a:ext>
            </a:extLst>
          </p:cNvPr>
          <p:cNvPicPr>
            <a:picLocks noChangeAspect="1"/>
          </p:cNvPicPr>
          <p:nvPr/>
        </p:nvPicPr>
        <p:blipFill rotWithShape="1">
          <a:blip r:embed="rId4"/>
          <a:srcRect l="26902" r="26989" b="3"/>
          <a:stretch/>
        </p:blipFill>
        <p:spPr>
          <a:xfrm>
            <a:off x="9617743" y="333326"/>
            <a:ext cx="2251026" cy="2013766"/>
          </a:xfrm>
          <a:prstGeom prst="rect">
            <a:avLst/>
          </a:prstGeom>
        </p:spPr>
      </p:pic>
      <p:pic>
        <p:nvPicPr>
          <p:cNvPr id="7" name="Picture 6" descr="Chart, pie chart&#10;&#10;Description automatically generated">
            <a:extLst>
              <a:ext uri="{FF2B5EF4-FFF2-40B4-BE49-F238E27FC236}">
                <a16:creationId xmlns:a16="http://schemas.microsoft.com/office/drawing/2014/main" id="{AEAF890B-6036-4EAA-86DC-0AB7DAFD5C93}"/>
              </a:ext>
            </a:extLst>
          </p:cNvPr>
          <p:cNvPicPr>
            <a:picLocks noChangeAspect="1"/>
          </p:cNvPicPr>
          <p:nvPr/>
        </p:nvPicPr>
        <p:blipFill rotWithShape="1">
          <a:blip r:embed="rId5"/>
          <a:srcRect l="26983" r="27179"/>
          <a:stretch/>
        </p:blipFill>
        <p:spPr>
          <a:xfrm>
            <a:off x="6121762" y="318007"/>
            <a:ext cx="2251025" cy="2025764"/>
          </a:xfrm>
          <a:prstGeom prst="rect">
            <a:avLst/>
          </a:prstGeom>
        </p:spPr>
      </p:pic>
      <p:sp>
        <p:nvSpPr>
          <p:cNvPr id="23" name="Rectangle 22">
            <a:extLst>
              <a:ext uri="{FF2B5EF4-FFF2-40B4-BE49-F238E27FC236}">
                <a16:creationId xmlns:a16="http://schemas.microsoft.com/office/drawing/2014/main" id="{0F8BFD3B-29FB-4A95-BB51-220F8A6C5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6650" y="2429124"/>
            <a:ext cx="4561251" cy="4108837"/>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262159" y="2758930"/>
            <a:ext cx="3944010" cy="3455091"/>
          </a:xfrm>
          <a:prstGeom prst="rect">
            <a:avLst/>
          </a:prstGeom>
        </p:spPr>
        <p:txBody>
          <a:bodyPr vert="horz" lIns="91440" tIns="45720" rIns="91440" bIns="45720" rtlCol="0" anchor="ctr">
            <a:normAutofit/>
          </a:bodyPr>
          <a:lstStyle/>
          <a:p>
            <a:pPr>
              <a:spcBef>
                <a:spcPts val="1400"/>
              </a:spcBef>
            </a:pPr>
            <a:r>
              <a:rPr lang="en-US" sz="2000" dirty="0">
                <a:solidFill>
                  <a:srgbClr val="FFFFFF"/>
                </a:solidFill>
              </a:rPr>
              <a:t>Pie charts for successes of all launch sites are shown on this slide.</a:t>
            </a:r>
          </a:p>
          <a:p>
            <a:pPr>
              <a:spcBef>
                <a:spcPts val="1400"/>
              </a:spcBef>
            </a:pPr>
            <a:r>
              <a:rPr lang="en-US" sz="2000" dirty="0">
                <a:solidFill>
                  <a:srgbClr val="FFFFFF"/>
                </a:solidFill>
              </a:rPr>
              <a:t>For other visualizations and code, please visit the links included in </a:t>
            </a:r>
            <a:r>
              <a:rPr lang="en-US" sz="2000">
                <a:solidFill>
                  <a:srgbClr val="FFFFFF"/>
                </a:solidFill>
              </a:rPr>
              <a:t>the Methodology </a:t>
            </a:r>
            <a:r>
              <a:rPr lang="en-US" sz="2000" dirty="0">
                <a:solidFill>
                  <a:srgbClr val="FFFFFF"/>
                </a:solidFill>
              </a:rPr>
              <a:t>section of this presentation.</a:t>
            </a:r>
          </a:p>
        </p:txBody>
      </p:sp>
      <p:pic>
        <p:nvPicPr>
          <p:cNvPr id="9" name="Picture 8" descr="Chart, pie chart&#10;&#10;Description automatically generated">
            <a:extLst>
              <a:ext uri="{FF2B5EF4-FFF2-40B4-BE49-F238E27FC236}">
                <a16:creationId xmlns:a16="http://schemas.microsoft.com/office/drawing/2014/main" id="{86116F1C-7C78-44BE-AB28-BE80040B68FD}"/>
              </a:ext>
            </a:extLst>
          </p:cNvPr>
          <p:cNvPicPr>
            <a:picLocks noChangeAspect="1"/>
          </p:cNvPicPr>
          <p:nvPr/>
        </p:nvPicPr>
        <p:blipFill rotWithShape="1">
          <a:blip r:embed="rId6"/>
          <a:srcRect l="26731" r="26806" b="3"/>
          <a:stretch/>
        </p:blipFill>
        <p:spPr>
          <a:xfrm>
            <a:off x="9617746" y="2426918"/>
            <a:ext cx="2251025" cy="1998429"/>
          </a:xfrm>
          <a:prstGeom prst="rect">
            <a:avLst/>
          </a:prstGeom>
        </p:spPr>
      </p:pic>
      <p:pic>
        <p:nvPicPr>
          <p:cNvPr id="12" name="Picture 11" descr="Chart, pie chart&#10;&#10;Description automatically generated">
            <a:extLst>
              <a:ext uri="{FF2B5EF4-FFF2-40B4-BE49-F238E27FC236}">
                <a16:creationId xmlns:a16="http://schemas.microsoft.com/office/drawing/2014/main" id="{40648EE3-5790-4793-A8DB-EF443D73B698}"/>
              </a:ext>
            </a:extLst>
          </p:cNvPr>
          <p:cNvPicPr>
            <a:picLocks noChangeAspect="1"/>
          </p:cNvPicPr>
          <p:nvPr/>
        </p:nvPicPr>
        <p:blipFill rotWithShape="1">
          <a:blip r:embed="rId7"/>
          <a:srcRect l="27070" r="27334" b="3"/>
          <a:stretch/>
        </p:blipFill>
        <p:spPr>
          <a:xfrm>
            <a:off x="9617746" y="4499919"/>
            <a:ext cx="2251024" cy="2036361"/>
          </a:xfrm>
          <a:prstGeom prst="rect">
            <a:avLst/>
          </a:prstGeom>
        </p:spPr>
      </p:pic>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6906" y="6495082"/>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bg1">
                    <a:lumMod val="75000"/>
                    <a:lumOff val="25000"/>
                  </a:schemeClr>
                </a:solidFill>
                <a:latin typeface="+mn-lt"/>
              </a:rPr>
              <a:pPr>
                <a:spcAft>
                  <a:spcPts val="600"/>
                </a:spcAft>
              </a:pPr>
              <a:t>46</a:t>
            </a:fld>
            <a:endParaRPr lang="en-US" sz="1000">
              <a:solidFill>
                <a:schemeClr val="bg1">
                  <a:lumMod val="75000"/>
                  <a:lumOff val="25000"/>
                </a:schemeClr>
              </a:solidFill>
              <a:latin typeface="+mn-lt"/>
            </a:endParaRPr>
          </a:p>
        </p:txBody>
      </p:sp>
    </p:spTree>
    <p:extLst>
      <p:ext uri="{BB962C8B-B14F-4D97-AF65-F5344CB8AC3E}">
        <p14:creationId xmlns:p14="http://schemas.microsoft.com/office/powerpoint/2010/main" val="3410008520"/>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Data collection using Space X API</a:t>
            </a:r>
          </a:p>
          <a:p>
            <a:pPr lvl="1">
              <a:lnSpc>
                <a:spcPct val="120000"/>
              </a:lnSpc>
              <a:spcBef>
                <a:spcPts val="1400"/>
              </a:spcBef>
            </a:pPr>
            <a:r>
              <a:rPr lang="en-US" sz="7600" dirty="0">
                <a:solidFill>
                  <a:schemeClr val="tx1"/>
                </a:solidFill>
                <a:latin typeface="Abadi"/>
              </a:rPr>
              <a:t>Data collection using web scraping</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Data Collection</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7</a:t>
            </a:fld>
            <a:endParaRPr lang="en-US" sz="1100">
              <a:solidFill>
                <a:schemeClr val="tx1">
                  <a:lumMod val="50000"/>
                  <a:lumOff val="50000"/>
                </a:schemeClr>
              </a:solidFill>
              <a:latin typeface="+mn-lt"/>
            </a:endParaRPr>
          </a:p>
        </p:txBody>
      </p:sp>
      <p:graphicFrame>
        <p:nvGraphicFramePr>
          <p:cNvPr id="14" name="Content Placeholder 4">
            <a:extLst>
              <a:ext uri="{FF2B5EF4-FFF2-40B4-BE49-F238E27FC236}">
                <a16:creationId xmlns:a16="http://schemas.microsoft.com/office/drawing/2014/main" id="{BF7C429E-F6B7-4A38-92F0-4F48D09FF40D}"/>
              </a:ext>
            </a:extLst>
          </p:cNvPr>
          <p:cNvGraphicFramePr>
            <a:graphicFrameLocks noGrp="1"/>
          </p:cNvGraphicFramePr>
          <p:nvPr>
            <p:ph idx="4294967295"/>
            <p:extLst>
              <p:ext uri="{D42A27DB-BD31-4B8C-83A1-F6EECF244321}">
                <p14:modId xmlns:p14="http://schemas.microsoft.com/office/powerpoint/2010/main" val="245717532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587062"/>
            <a:ext cx="7038721" cy="4655335"/>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600" dirty="0">
                <a:latin typeface="Abadi" panose="020B0604020104020204" pitchFamily="34" charset="0"/>
              </a:rPr>
              <a:t>Use a Get request using the REST API to get data in the form of a JSON response.</a:t>
            </a:r>
          </a:p>
          <a:p>
            <a:pPr>
              <a:lnSpc>
                <a:spcPct val="100000"/>
              </a:lnSpc>
              <a:spcBef>
                <a:spcPts val="1400"/>
              </a:spcBef>
            </a:pPr>
            <a:r>
              <a:rPr lang="en-US" sz="2600" dirty="0">
                <a:latin typeface="Abadi" panose="020B0604020104020204" pitchFamily="34" charset="0"/>
              </a:rPr>
              <a:t>Turn JSON response to a data frame using Pandas.</a:t>
            </a:r>
          </a:p>
          <a:p>
            <a:pPr>
              <a:lnSpc>
                <a:spcPct val="100000"/>
              </a:lnSpc>
              <a:spcBef>
                <a:spcPts val="1400"/>
              </a:spcBef>
            </a:pPr>
            <a:r>
              <a:rPr lang="en-US" sz="2600" dirty="0">
                <a:latin typeface="Abadi" panose="020B0604020104020204" pitchFamily="34" charset="0"/>
              </a:rPr>
              <a:t>Clean data by dropping unneeded columns, removing rows with multiple cores, replacing core and payload lists with single values, and replacing date/time with only date.</a:t>
            </a:r>
          </a:p>
          <a:p>
            <a:pPr>
              <a:lnSpc>
                <a:spcPct val="100000"/>
              </a:lnSpc>
              <a:spcBef>
                <a:spcPts val="1400"/>
              </a:spcBef>
            </a:pPr>
            <a:r>
              <a:rPr lang="en-US" sz="2600" dirty="0">
                <a:latin typeface="Abadi" panose="020B0604020104020204" pitchFamily="34" charset="0"/>
              </a:rPr>
              <a:t>Use API to get booster version, launch sites, payloads and cores.</a:t>
            </a:r>
          </a:p>
          <a:p>
            <a:pPr>
              <a:lnSpc>
                <a:spcPct val="100000"/>
              </a:lnSpc>
              <a:spcBef>
                <a:spcPts val="1400"/>
              </a:spcBef>
            </a:pPr>
            <a:r>
              <a:rPr lang="en-US" sz="2600" dirty="0">
                <a:latin typeface="Abadi" panose="020B0604020104020204" pitchFamily="34" charset="0"/>
              </a:rPr>
              <a:t>Combine both sets of data into a single dataset.</a:t>
            </a:r>
          </a:p>
          <a:p>
            <a:pPr>
              <a:lnSpc>
                <a:spcPct val="100000"/>
              </a:lnSpc>
              <a:spcBef>
                <a:spcPts val="1400"/>
              </a:spcBef>
            </a:pPr>
            <a:r>
              <a:rPr lang="en-US" sz="2600" dirty="0">
                <a:latin typeface="Abadi" panose="020B0604020104020204" pitchFamily="34" charset="0"/>
              </a:rPr>
              <a:t>Filter data for Falcon 9 launches.</a:t>
            </a:r>
          </a:p>
          <a:p>
            <a:pPr>
              <a:lnSpc>
                <a:spcPct val="100000"/>
              </a:lnSpc>
              <a:spcBef>
                <a:spcPts val="1400"/>
              </a:spcBef>
            </a:pPr>
            <a:r>
              <a:rPr lang="en-US" sz="2600" dirty="0">
                <a:latin typeface="Abadi" panose="020B0604020104020204" pitchFamily="34" charset="0"/>
              </a:rPr>
              <a:t>Fill in missing values with mean values for that column.</a:t>
            </a:r>
            <a:endParaRPr lang="en-US" sz="2600" dirty="0">
              <a:latin typeface="Abadi"/>
            </a:endParaRPr>
          </a:p>
          <a:p>
            <a:pPr>
              <a:lnSpc>
                <a:spcPct val="100000"/>
              </a:lnSpc>
              <a:spcBef>
                <a:spcPts val="1400"/>
              </a:spcBef>
            </a:pPr>
            <a:r>
              <a:rPr lang="en-US" sz="2100" dirty="0">
                <a:solidFill>
                  <a:schemeClr val="accent3">
                    <a:lumMod val="25000"/>
                  </a:schemeClr>
                </a:solidFill>
                <a:latin typeface="Abadi" panose="020B0604020104020204" pitchFamily="34" charset="0"/>
                <a:hlinkClick r:id="rId3"/>
              </a:rPr>
              <a:t>https://github.com/omarjisr/IBM-Data-Science-Capstone-Project/blob/4beca6e9c63559981487f69fa69ad2cf8eb6d95a/SpaceX_Falcon_9/Week%201%20Lab%201%20Data%20Collection%20API.ipynb</a:t>
            </a:r>
            <a:endParaRPr lang="en-US" sz="21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7" name="Group 6">
            <a:extLst>
              <a:ext uri="{FF2B5EF4-FFF2-40B4-BE49-F238E27FC236}">
                <a16:creationId xmlns:a16="http://schemas.microsoft.com/office/drawing/2014/main" id="{CC7FE45A-3840-4779-8F9D-48190F3EE99F}"/>
              </a:ext>
            </a:extLst>
          </p:cNvPr>
          <p:cNvGrpSpPr/>
          <p:nvPr/>
        </p:nvGrpSpPr>
        <p:grpSpPr>
          <a:xfrm>
            <a:off x="7903774" y="1471448"/>
            <a:ext cx="3749694" cy="4847902"/>
            <a:chOff x="0" y="0"/>
            <a:chExt cx="2087880" cy="6720840"/>
          </a:xfrm>
        </p:grpSpPr>
        <p:sp>
          <p:nvSpPr>
            <p:cNvPr id="8" name="Flowchart: Process 7">
              <a:extLst>
                <a:ext uri="{FF2B5EF4-FFF2-40B4-BE49-F238E27FC236}">
                  <a16:creationId xmlns:a16="http://schemas.microsoft.com/office/drawing/2014/main" id="{A9D4F5F8-0449-4BC0-B15E-1FD7C1713C5A}"/>
                </a:ext>
              </a:extLst>
            </p:cNvPr>
            <p:cNvSpPr/>
            <p:nvPr/>
          </p:nvSpPr>
          <p:spPr>
            <a:xfrm>
              <a:off x="0" y="487680"/>
              <a:ext cx="2087880" cy="4191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HTTP Get request from SpaceX API</a:t>
              </a:r>
            </a:p>
          </p:txBody>
        </p:sp>
        <p:sp>
          <p:nvSpPr>
            <p:cNvPr id="9" name="Flowchart: Process 8">
              <a:extLst>
                <a:ext uri="{FF2B5EF4-FFF2-40B4-BE49-F238E27FC236}">
                  <a16:creationId xmlns:a16="http://schemas.microsoft.com/office/drawing/2014/main" id="{9DCDD867-562E-4EE5-AB2C-29CB908C267F}"/>
                </a:ext>
              </a:extLst>
            </p:cNvPr>
            <p:cNvSpPr/>
            <p:nvPr/>
          </p:nvSpPr>
          <p:spPr>
            <a:xfrm>
              <a:off x="7620" y="1013460"/>
              <a:ext cx="207264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Turn JSON reponse to a data frame using .json_normalize()</a:t>
              </a:r>
            </a:p>
          </p:txBody>
        </p:sp>
        <p:sp>
          <p:nvSpPr>
            <p:cNvPr id="10" name="Flowchart: Process 9">
              <a:extLst>
                <a:ext uri="{FF2B5EF4-FFF2-40B4-BE49-F238E27FC236}">
                  <a16:creationId xmlns:a16="http://schemas.microsoft.com/office/drawing/2014/main" id="{50E3755F-4759-4AA3-81A0-86C39BE3763E}"/>
                </a:ext>
              </a:extLst>
            </p:cNvPr>
            <p:cNvSpPr/>
            <p:nvPr/>
          </p:nvSpPr>
          <p:spPr>
            <a:xfrm>
              <a:off x="7620" y="1562100"/>
              <a:ext cx="207264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Drop unneeded columns</a:t>
              </a:r>
            </a:p>
          </p:txBody>
        </p:sp>
        <p:sp>
          <p:nvSpPr>
            <p:cNvPr id="11" name="Flowchart: Process 10">
              <a:extLst>
                <a:ext uri="{FF2B5EF4-FFF2-40B4-BE49-F238E27FC236}">
                  <a16:creationId xmlns:a16="http://schemas.microsoft.com/office/drawing/2014/main" id="{DAFB23AA-A381-4601-B530-7EBF8B0C7B66}"/>
                </a:ext>
              </a:extLst>
            </p:cNvPr>
            <p:cNvSpPr/>
            <p:nvPr/>
          </p:nvSpPr>
          <p:spPr>
            <a:xfrm>
              <a:off x="7620" y="2125980"/>
              <a:ext cx="207264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Clean data by removing rows with multiple cores</a:t>
              </a:r>
            </a:p>
          </p:txBody>
        </p:sp>
        <p:sp>
          <p:nvSpPr>
            <p:cNvPr id="12" name="Flowchart: Process 11">
              <a:extLst>
                <a:ext uri="{FF2B5EF4-FFF2-40B4-BE49-F238E27FC236}">
                  <a16:creationId xmlns:a16="http://schemas.microsoft.com/office/drawing/2014/main" id="{AB69ED0D-3BBD-4C08-B329-4FF8E0D98435}"/>
                </a:ext>
              </a:extLst>
            </p:cNvPr>
            <p:cNvSpPr/>
            <p:nvPr/>
          </p:nvSpPr>
          <p:spPr>
            <a:xfrm>
              <a:off x="7620" y="2674620"/>
              <a:ext cx="207264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Clean data by replacing cores and payloads lists with values</a:t>
              </a:r>
            </a:p>
          </p:txBody>
        </p:sp>
        <p:sp>
          <p:nvSpPr>
            <p:cNvPr id="13" name="Flowchart: Process 12">
              <a:extLst>
                <a:ext uri="{FF2B5EF4-FFF2-40B4-BE49-F238E27FC236}">
                  <a16:creationId xmlns:a16="http://schemas.microsoft.com/office/drawing/2014/main" id="{BD2A6AAB-38D8-4DB4-993F-EEF4DF65894E}"/>
                </a:ext>
              </a:extLst>
            </p:cNvPr>
            <p:cNvSpPr/>
            <p:nvPr/>
          </p:nvSpPr>
          <p:spPr>
            <a:xfrm>
              <a:off x="7620" y="3230880"/>
              <a:ext cx="207264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Clean data by replacing the date/time with only date</a:t>
              </a:r>
            </a:p>
          </p:txBody>
        </p:sp>
        <p:sp>
          <p:nvSpPr>
            <p:cNvPr id="14" name="Flowchart: Process 13">
              <a:extLst>
                <a:ext uri="{FF2B5EF4-FFF2-40B4-BE49-F238E27FC236}">
                  <a16:creationId xmlns:a16="http://schemas.microsoft.com/office/drawing/2014/main" id="{250BE7A0-EAC3-48E6-B047-7147F200F51A}"/>
                </a:ext>
              </a:extLst>
            </p:cNvPr>
            <p:cNvSpPr/>
            <p:nvPr/>
          </p:nvSpPr>
          <p:spPr>
            <a:xfrm>
              <a:off x="7620" y="3787140"/>
              <a:ext cx="2072640" cy="8001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Use API again to get Booster Version, Launch Site, Payload and Core and store them in global lists</a:t>
              </a:r>
            </a:p>
          </p:txBody>
        </p:sp>
        <p:sp>
          <p:nvSpPr>
            <p:cNvPr id="15" name="Flowchart: Process 14">
              <a:extLst>
                <a:ext uri="{FF2B5EF4-FFF2-40B4-BE49-F238E27FC236}">
                  <a16:creationId xmlns:a16="http://schemas.microsoft.com/office/drawing/2014/main" id="{A088F8BF-FAB1-4B7D-A72E-B614C9450531}"/>
                </a:ext>
              </a:extLst>
            </p:cNvPr>
            <p:cNvSpPr/>
            <p:nvPr/>
          </p:nvSpPr>
          <p:spPr>
            <a:xfrm>
              <a:off x="7620" y="4701540"/>
              <a:ext cx="207264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Construct a dataset using the data obtained</a:t>
              </a:r>
            </a:p>
          </p:txBody>
        </p:sp>
        <p:sp>
          <p:nvSpPr>
            <p:cNvPr id="16" name="Flowchart: Process 15">
              <a:extLst>
                <a:ext uri="{FF2B5EF4-FFF2-40B4-BE49-F238E27FC236}">
                  <a16:creationId xmlns:a16="http://schemas.microsoft.com/office/drawing/2014/main" id="{08EBDFF2-8124-4955-BC1F-A68D98D8DF1E}"/>
                </a:ext>
              </a:extLst>
            </p:cNvPr>
            <p:cNvSpPr/>
            <p:nvPr/>
          </p:nvSpPr>
          <p:spPr>
            <a:xfrm>
              <a:off x="7620" y="5250180"/>
              <a:ext cx="207264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Filter the data for only Falcon 9 launches</a:t>
              </a:r>
            </a:p>
          </p:txBody>
        </p:sp>
        <p:sp>
          <p:nvSpPr>
            <p:cNvPr id="17" name="Flowchart: Process 16">
              <a:extLst>
                <a:ext uri="{FF2B5EF4-FFF2-40B4-BE49-F238E27FC236}">
                  <a16:creationId xmlns:a16="http://schemas.microsoft.com/office/drawing/2014/main" id="{983D04F2-F58D-45BE-86C0-FEF19D6799A8}"/>
                </a:ext>
              </a:extLst>
            </p:cNvPr>
            <p:cNvSpPr/>
            <p:nvPr/>
          </p:nvSpPr>
          <p:spPr>
            <a:xfrm>
              <a:off x="7620" y="5814060"/>
              <a:ext cx="2072640" cy="44958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Replace payload mass missing values with payload mass mean</a:t>
              </a:r>
            </a:p>
          </p:txBody>
        </p:sp>
        <p:sp>
          <p:nvSpPr>
            <p:cNvPr id="18" name="Flowchart: Terminator 17">
              <a:extLst>
                <a:ext uri="{FF2B5EF4-FFF2-40B4-BE49-F238E27FC236}">
                  <a16:creationId xmlns:a16="http://schemas.microsoft.com/office/drawing/2014/main" id="{A5AD0DE4-A470-4276-A7EA-E048A9DEEECD}"/>
                </a:ext>
              </a:extLst>
            </p:cNvPr>
            <p:cNvSpPr/>
            <p:nvPr/>
          </p:nvSpPr>
          <p:spPr>
            <a:xfrm>
              <a:off x="563880" y="0"/>
              <a:ext cx="952500" cy="33528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Start</a:t>
              </a:r>
            </a:p>
          </p:txBody>
        </p:sp>
        <p:sp>
          <p:nvSpPr>
            <p:cNvPr id="19" name="Flowchart: Terminator 18">
              <a:extLst>
                <a:ext uri="{FF2B5EF4-FFF2-40B4-BE49-F238E27FC236}">
                  <a16:creationId xmlns:a16="http://schemas.microsoft.com/office/drawing/2014/main" id="{9ED652A6-6A30-4026-A48E-2862F62CF6B2}"/>
                </a:ext>
              </a:extLst>
            </p:cNvPr>
            <p:cNvSpPr/>
            <p:nvPr/>
          </p:nvSpPr>
          <p:spPr>
            <a:xfrm>
              <a:off x="571500" y="6385560"/>
              <a:ext cx="952500" cy="33528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End</a:t>
              </a:r>
            </a:p>
          </p:txBody>
        </p:sp>
        <p:cxnSp>
          <p:nvCxnSpPr>
            <p:cNvPr id="20" name="Straight Arrow Connector 19">
              <a:extLst>
                <a:ext uri="{FF2B5EF4-FFF2-40B4-BE49-F238E27FC236}">
                  <a16:creationId xmlns:a16="http://schemas.microsoft.com/office/drawing/2014/main" id="{9A390ECE-7EA0-4BCE-88E1-51024D2648AB}"/>
                </a:ext>
              </a:extLst>
            </p:cNvPr>
            <p:cNvCxnSpPr>
              <a:stCxn id="18" idx="2"/>
              <a:endCxn id="8" idx="0"/>
            </p:cNvCxnSpPr>
            <p:nvPr/>
          </p:nvCxnSpPr>
          <p:spPr>
            <a:xfrm>
              <a:off x="1040130" y="335280"/>
              <a:ext cx="381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B8A3ED0-1B5B-42D4-ADDC-BDF1E527EEFA}"/>
                </a:ext>
              </a:extLst>
            </p:cNvPr>
            <p:cNvCxnSpPr>
              <a:stCxn id="8" idx="2"/>
              <a:endCxn id="9" idx="0"/>
            </p:cNvCxnSpPr>
            <p:nvPr/>
          </p:nvCxnSpPr>
          <p:spPr>
            <a:xfrm>
              <a:off x="1043940" y="906780"/>
              <a:ext cx="0" cy="106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738A647-8440-4E92-A08E-0CD7354AA614}"/>
                </a:ext>
              </a:extLst>
            </p:cNvPr>
            <p:cNvCxnSpPr>
              <a:stCxn id="9" idx="2"/>
              <a:endCxn id="10" idx="0"/>
            </p:cNvCxnSpPr>
            <p:nvPr/>
          </p:nvCxnSpPr>
          <p:spPr>
            <a:xfrm>
              <a:off x="1043940" y="1463040"/>
              <a:ext cx="0" cy="99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39C7B53-BA24-45D8-9A39-4F63365FEA94}"/>
                </a:ext>
              </a:extLst>
            </p:cNvPr>
            <p:cNvCxnSpPr>
              <a:stCxn id="10" idx="2"/>
              <a:endCxn id="11" idx="0"/>
            </p:cNvCxnSpPr>
            <p:nvPr/>
          </p:nvCxnSpPr>
          <p:spPr>
            <a:xfrm>
              <a:off x="1043940" y="2011680"/>
              <a:ext cx="0"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3CD3A34-228F-411E-8828-4C7096FF6890}"/>
                </a:ext>
              </a:extLst>
            </p:cNvPr>
            <p:cNvCxnSpPr>
              <a:stCxn id="11" idx="2"/>
              <a:endCxn id="12" idx="0"/>
            </p:cNvCxnSpPr>
            <p:nvPr/>
          </p:nvCxnSpPr>
          <p:spPr>
            <a:xfrm>
              <a:off x="1043940" y="2575560"/>
              <a:ext cx="0" cy="99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6FD8380-81DC-4E76-9F41-0512B100B3F5}"/>
                </a:ext>
              </a:extLst>
            </p:cNvPr>
            <p:cNvCxnSpPr>
              <a:stCxn id="12" idx="2"/>
              <a:endCxn id="13" idx="0"/>
            </p:cNvCxnSpPr>
            <p:nvPr/>
          </p:nvCxnSpPr>
          <p:spPr>
            <a:xfrm>
              <a:off x="1043940" y="3124200"/>
              <a:ext cx="0" cy="106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6EA6EF-5B65-4131-94B8-1EC8E7A32767}"/>
                </a:ext>
              </a:extLst>
            </p:cNvPr>
            <p:cNvCxnSpPr>
              <a:stCxn id="13" idx="2"/>
              <a:endCxn id="14" idx="0"/>
            </p:cNvCxnSpPr>
            <p:nvPr/>
          </p:nvCxnSpPr>
          <p:spPr>
            <a:xfrm>
              <a:off x="1043940" y="3680460"/>
              <a:ext cx="0" cy="106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32B2F9D-CB97-46B7-BC9D-AAE5642F0FDF}"/>
                </a:ext>
              </a:extLst>
            </p:cNvPr>
            <p:cNvCxnSpPr>
              <a:stCxn id="14" idx="2"/>
              <a:endCxn id="15" idx="0"/>
            </p:cNvCxnSpPr>
            <p:nvPr/>
          </p:nvCxnSpPr>
          <p:spPr>
            <a:xfrm>
              <a:off x="1043940" y="4587240"/>
              <a:ext cx="0"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54F05F8-7BA2-446E-9EE7-03391DDC063F}"/>
                </a:ext>
              </a:extLst>
            </p:cNvPr>
            <p:cNvCxnSpPr>
              <a:stCxn id="15" idx="2"/>
              <a:endCxn id="16" idx="0"/>
            </p:cNvCxnSpPr>
            <p:nvPr/>
          </p:nvCxnSpPr>
          <p:spPr>
            <a:xfrm>
              <a:off x="1043940" y="5151120"/>
              <a:ext cx="0" cy="99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438673A-EB97-402F-8F99-5E75D9BB540C}"/>
                </a:ext>
              </a:extLst>
            </p:cNvPr>
            <p:cNvCxnSpPr>
              <a:stCxn id="16" idx="2"/>
              <a:endCxn id="17" idx="0"/>
            </p:cNvCxnSpPr>
            <p:nvPr/>
          </p:nvCxnSpPr>
          <p:spPr>
            <a:xfrm>
              <a:off x="1043940" y="5699760"/>
              <a:ext cx="0"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741FE97-49C4-42A2-A2FB-B8B787E25BFF}"/>
                </a:ext>
              </a:extLst>
            </p:cNvPr>
            <p:cNvCxnSpPr>
              <a:stCxn id="17" idx="2"/>
              <a:endCxn id="19" idx="0"/>
            </p:cNvCxnSpPr>
            <p:nvPr/>
          </p:nvCxnSpPr>
          <p:spPr>
            <a:xfrm>
              <a:off x="1043940" y="6263640"/>
              <a:ext cx="3810" cy="121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647826"/>
            <a:ext cx="8056955" cy="4519124"/>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Use HTTP Get request to get an HTML from the Wikipedia page</a:t>
            </a:r>
          </a:p>
          <a:p>
            <a:pPr>
              <a:lnSpc>
                <a:spcPct val="100000"/>
              </a:lnSpc>
              <a:spcBef>
                <a:spcPts val="1400"/>
              </a:spcBef>
            </a:pPr>
            <a:r>
              <a:rPr lang="en-US" sz="2200" dirty="0">
                <a:solidFill>
                  <a:schemeClr val="accent3">
                    <a:lumMod val="25000"/>
                  </a:schemeClr>
                </a:solidFill>
                <a:latin typeface="Abadi"/>
              </a:rPr>
              <a:t>Create a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object from the HTML response</a:t>
            </a:r>
          </a:p>
          <a:p>
            <a:pPr>
              <a:lnSpc>
                <a:spcPct val="100000"/>
              </a:lnSpc>
              <a:spcBef>
                <a:spcPts val="1400"/>
              </a:spcBef>
            </a:pPr>
            <a:r>
              <a:rPr lang="en-US" sz="2200" dirty="0">
                <a:solidFill>
                  <a:schemeClr val="accent3">
                    <a:lumMod val="25000"/>
                  </a:schemeClr>
                </a:solidFill>
                <a:latin typeface="Abadi" panose="020B0604020104020204" pitchFamily="34" charset="0"/>
              </a:rPr>
              <a:t>Search through 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object for the launch records table</a:t>
            </a:r>
          </a:p>
          <a:p>
            <a:pPr>
              <a:lnSpc>
                <a:spcPct val="100000"/>
              </a:lnSpc>
              <a:spcBef>
                <a:spcPts val="1400"/>
              </a:spcBef>
            </a:pPr>
            <a:r>
              <a:rPr lang="en-US" sz="2200" dirty="0">
                <a:solidFill>
                  <a:schemeClr val="accent3">
                    <a:lumMod val="25000"/>
                  </a:schemeClr>
                </a:solidFill>
                <a:latin typeface="Abadi" panose="020B0604020104020204" pitchFamily="34" charset="0"/>
              </a:rPr>
              <a:t>Extract column names from table headers (&lt;</a:t>
            </a:r>
            <a:r>
              <a:rPr lang="en-US" sz="2200" dirty="0" err="1">
                <a:solidFill>
                  <a:schemeClr val="accent3">
                    <a:lumMod val="25000"/>
                  </a:schemeClr>
                </a:solidFill>
                <a:latin typeface="Abadi" panose="020B0604020104020204" pitchFamily="34" charset="0"/>
              </a:rPr>
              <a:t>th</a:t>
            </a:r>
            <a:r>
              <a:rPr lang="en-US" sz="2200" dirty="0">
                <a:solidFill>
                  <a:schemeClr val="accent3">
                    <a:lumMod val="25000"/>
                  </a:schemeClr>
                </a:solidFill>
                <a:latin typeface="Abadi" panose="020B0604020104020204" pitchFamily="34" charset="0"/>
              </a:rPr>
              <a:t>&gt; tag) and store in a list</a:t>
            </a:r>
          </a:p>
          <a:p>
            <a:pPr>
              <a:lnSpc>
                <a:spcPct val="100000"/>
              </a:lnSpc>
              <a:spcBef>
                <a:spcPts val="1400"/>
              </a:spcBef>
            </a:pPr>
            <a:r>
              <a:rPr lang="en-US" sz="2200" dirty="0">
                <a:solidFill>
                  <a:schemeClr val="accent3">
                    <a:lumMod val="25000"/>
                  </a:schemeClr>
                </a:solidFill>
                <a:latin typeface="Abadi" panose="020B0604020104020204" pitchFamily="34" charset="0"/>
              </a:rPr>
              <a:t>Create data frame from list of column names</a:t>
            </a:r>
          </a:p>
          <a:p>
            <a:pPr>
              <a:lnSpc>
                <a:spcPct val="100000"/>
              </a:lnSpc>
              <a:spcBef>
                <a:spcPts val="1400"/>
              </a:spcBef>
            </a:pPr>
            <a:r>
              <a:rPr lang="en-US" sz="2200" dirty="0">
                <a:solidFill>
                  <a:schemeClr val="accent3">
                    <a:lumMod val="25000"/>
                  </a:schemeClr>
                </a:solidFill>
                <a:latin typeface="Abadi" panose="020B0604020104020204" pitchFamily="34" charset="0"/>
              </a:rPr>
              <a:t>Parse through table to fill data frame</a:t>
            </a: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https://github.com/omarjisr/IBM-Data-Science-Capstone-Project/blob/4beca6e9c63559981487f69fa69ad2cf8eb6d95a/SpaceX_Falcon_9/Week%201%20Lab%202%20Data%20Collection%20with%20Web%20Scraping.ipynb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Group 6">
            <a:extLst>
              <a:ext uri="{FF2B5EF4-FFF2-40B4-BE49-F238E27FC236}">
                <a16:creationId xmlns:a16="http://schemas.microsoft.com/office/drawing/2014/main" id="{F04FD2AF-313A-4E3C-AB58-2664A00CEF19}"/>
              </a:ext>
            </a:extLst>
          </p:cNvPr>
          <p:cNvGrpSpPr/>
          <p:nvPr/>
        </p:nvGrpSpPr>
        <p:grpSpPr>
          <a:xfrm>
            <a:off x="9246067" y="1647825"/>
            <a:ext cx="1859280" cy="4495800"/>
            <a:chOff x="0" y="0"/>
            <a:chExt cx="1859280" cy="4495800"/>
          </a:xfrm>
        </p:grpSpPr>
        <p:sp>
          <p:nvSpPr>
            <p:cNvPr id="8" name="Flowchart: Terminator 7">
              <a:extLst>
                <a:ext uri="{FF2B5EF4-FFF2-40B4-BE49-F238E27FC236}">
                  <a16:creationId xmlns:a16="http://schemas.microsoft.com/office/drawing/2014/main" id="{E1AF51E3-2812-431D-94C0-7B6A690D1F74}"/>
                </a:ext>
              </a:extLst>
            </p:cNvPr>
            <p:cNvSpPr/>
            <p:nvPr/>
          </p:nvSpPr>
          <p:spPr>
            <a:xfrm>
              <a:off x="662940" y="0"/>
              <a:ext cx="533400" cy="36576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Start</a:t>
              </a:r>
            </a:p>
          </p:txBody>
        </p:sp>
        <p:sp>
          <p:nvSpPr>
            <p:cNvPr id="9" name="Flowchart: Process 8">
              <a:extLst>
                <a:ext uri="{FF2B5EF4-FFF2-40B4-BE49-F238E27FC236}">
                  <a16:creationId xmlns:a16="http://schemas.microsoft.com/office/drawing/2014/main" id="{B5650014-3672-46E0-A2FD-44A0BC171B50}"/>
                </a:ext>
              </a:extLst>
            </p:cNvPr>
            <p:cNvSpPr/>
            <p:nvPr/>
          </p:nvSpPr>
          <p:spPr>
            <a:xfrm>
              <a:off x="0" y="1143000"/>
              <a:ext cx="1859280" cy="4572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Create BeautifulSoup object from HTML response</a:t>
              </a:r>
            </a:p>
          </p:txBody>
        </p:sp>
        <p:sp>
          <p:nvSpPr>
            <p:cNvPr id="10" name="Flowchart: Process 9">
              <a:extLst>
                <a:ext uri="{FF2B5EF4-FFF2-40B4-BE49-F238E27FC236}">
                  <a16:creationId xmlns:a16="http://schemas.microsoft.com/office/drawing/2014/main" id="{17C2070F-D056-4DA5-9493-6D3BE30AB723}"/>
                </a:ext>
              </a:extLst>
            </p:cNvPr>
            <p:cNvSpPr/>
            <p:nvPr/>
          </p:nvSpPr>
          <p:spPr>
            <a:xfrm>
              <a:off x="0" y="1729740"/>
              <a:ext cx="1859280" cy="4572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Search for launch records table</a:t>
              </a:r>
            </a:p>
          </p:txBody>
        </p:sp>
        <p:sp>
          <p:nvSpPr>
            <p:cNvPr id="12" name="Flowchart: Process 11">
              <a:extLst>
                <a:ext uri="{FF2B5EF4-FFF2-40B4-BE49-F238E27FC236}">
                  <a16:creationId xmlns:a16="http://schemas.microsoft.com/office/drawing/2014/main" id="{B9C90F02-BD58-4BDF-A321-68DFCFE3BC5E}"/>
                </a:ext>
              </a:extLst>
            </p:cNvPr>
            <p:cNvSpPr/>
            <p:nvPr/>
          </p:nvSpPr>
          <p:spPr>
            <a:xfrm>
              <a:off x="0" y="2316480"/>
              <a:ext cx="1859280" cy="4572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Extract column names from table headers</a:t>
              </a:r>
            </a:p>
          </p:txBody>
        </p:sp>
        <p:sp>
          <p:nvSpPr>
            <p:cNvPr id="13" name="Flowchart: Process 12">
              <a:extLst>
                <a:ext uri="{FF2B5EF4-FFF2-40B4-BE49-F238E27FC236}">
                  <a16:creationId xmlns:a16="http://schemas.microsoft.com/office/drawing/2014/main" id="{FBB13C28-8BF0-4778-977A-8005208CE829}"/>
                </a:ext>
              </a:extLst>
            </p:cNvPr>
            <p:cNvSpPr/>
            <p:nvPr/>
          </p:nvSpPr>
          <p:spPr>
            <a:xfrm>
              <a:off x="0" y="2903220"/>
              <a:ext cx="1859280" cy="4572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Create data frame from column names</a:t>
              </a:r>
            </a:p>
          </p:txBody>
        </p:sp>
        <p:sp>
          <p:nvSpPr>
            <p:cNvPr id="14" name="Flowchart: Process 13">
              <a:extLst>
                <a:ext uri="{FF2B5EF4-FFF2-40B4-BE49-F238E27FC236}">
                  <a16:creationId xmlns:a16="http://schemas.microsoft.com/office/drawing/2014/main" id="{1C656C77-BFA2-4951-9B04-9F534233B17C}"/>
                </a:ext>
              </a:extLst>
            </p:cNvPr>
            <p:cNvSpPr/>
            <p:nvPr/>
          </p:nvSpPr>
          <p:spPr>
            <a:xfrm>
              <a:off x="0" y="3489960"/>
              <a:ext cx="1859280" cy="4572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Parse through HTML launch table to fill data frame</a:t>
              </a:r>
            </a:p>
          </p:txBody>
        </p:sp>
        <p:sp>
          <p:nvSpPr>
            <p:cNvPr id="15" name="Flowchart: Process 14">
              <a:extLst>
                <a:ext uri="{FF2B5EF4-FFF2-40B4-BE49-F238E27FC236}">
                  <a16:creationId xmlns:a16="http://schemas.microsoft.com/office/drawing/2014/main" id="{D7E3B789-C612-4C05-A5A1-902FA84E2ECD}"/>
                </a:ext>
              </a:extLst>
            </p:cNvPr>
            <p:cNvSpPr/>
            <p:nvPr/>
          </p:nvSpPr>
          <p:spPr>
            <a:xfrm>
              <a:off x="0" y="563880"/>
              <a:ext cx="1859280" cy="4572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solidFill>
                    <a:schemeClr val="lt1"/>
                  </a:solidFill>
                  <a:effectLst/>
                  <a:latin typeface="+mn-lt"/>
                  <a:ea typeface="+mn-ea"/>
                  <a:cs typeface="+mn-cs"/>
                </a:rPr>
                <a:t>HTTP Get Wikipedia page</a:t>
              </a:r>
              <a:endParaRPr lang="en-US">
                <a:effectLst/>
              </a:endParaRPr>
            </a:p>
          </p:txBody>
        </p:sp>
        <p:sp>
          <p:nvSpPr>
            <p:cNvPr id="16" name="Flowchart: Terminator 15">
              <a:extLst>
                <a:ext uri="{FF2B5EF4-FFF2-40B4-BE49-F238E27FC236}">
                  <a16:creationId xmlns:a16="http://schemas.microsoft.com/office/drawing/2014/main" id="{3133F9AE-7016-41EB-BA0D-43C34AF54705}"/>
                </a:ext>
              </a:extLst>
            </p:cNvPr>
            <p:cNvSpPr/>
            <p:nvPr/>
          </p:nvSpPr>
          <p:spPr>
            <a:xfrm>
              <a:off x="662940" y="4130040"/>
              <a:ext cx="533400" cy="36576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a:t>End</a:t>
              </a:r>
            </a:p>
          </p:txBody>
        </p:sp>
        <p:cxnSp>
          <p:nvCxnSpPr>
            <p:cNvPr id="17" name="Straight Arrow Connector 16">
              <a:extLst>
                <a:ext uri="{FF2B5EF4-FFF2-40B4-BE49-F238E27FC236}">
                  <a16:creationId xmlns:a16="http://schemas.microsoft.com/office/drawing/2014/main" id="{ECEB0F90-A23C-4EDA-B19A-85F48947284A}"/>
                </a:ext>
              </a:extLst>
            </p:cNvPr>
            <p:cNvCxnSpPr>
              <a:stCxn id="8" idx="2"/>
              <a:endCxn id="15" idx="0"/>
            </p:cNvCxnSpPr>
            <p:nvPr/>
          </p:nvCxnSpPr>
          <p:spPr>
            <a:xfrm>
              <a:off x="929640" y="365760"/>
              <a:ext cx="0" cy="1981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1313E2-AF1D-4D64-ADDC-6C23BF11466B}"/>
                </a:ext>
              </a:extLst>
            </p:cNvPr>
            <p:cNvCxnSpPr>
              <a:stCxn id="15" idx="2"/>
              <a:endCxn id="9" idx="0"/>
            </p:cNvCxnSpPr>
            <p:nvPr/>
          </p:nvCxnSpPr>
          <p:spPr>
            <a:xfrm>
              <a:off x="929640" y="1021080"/>
              <a:ext cx="0" cy="121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69DECB-24D4-4EA9-A892-1AA56D45EBB8}"/>
                </a:ext>
              </a:extLst>
            </p:cNvPr>
            <p:cNvCxnSpPr>
              <a:stCxn id="9" idx="2"/>
              <a:endCxn id="10" idx="0"/>
            </p:cNvCxnSpPr>
            <p:nvPr/>
          </p:nvCxnSpPr>
          <p:spPr>
            <a:xfrm>
              <a:off x="929640" y="1600200"/>
              <a:ext cx="0" cy="12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267CB4-9D86-4524-A2BD-06FA9CE4367A}"/>
                </a:ext>
              </a:extLst>
            </p:cNvPr>
            <p:cNvCxnSpPr>
              <a:stCxn id="10" idx="2"/>
              <a:endCxn id="12" idx="0"/>
            </p:cNvCxnSpPr>
            <p:nvPr/>
          </p:nvCxnSpPr>
          <p:spPr>
            <a:xfrm>
              <a:off x="929640" y="2186940"/>
              <a:ext cx="0" cy="12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74C08F1-9B7D-4929-996F-909F3532E398}"/>
                </a:ext>
              </a:extLst>
            </p:cNvPr>
            <p:cNvCxnSpPr>
              <a:stCxn id="12" idx="2"/>
              <a:endCxn id="13" idx="0"/>
            </p:cNvCxnSpPr>
            <p:nvPr/>
          </p:nvCxnSpPr>
          <p:spPr>
            <a:xfrm>
              <a:off x="929640" y="2773680"/>
              <a:ext cx="0" cy="12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D73DF8D-5F1C-4460-AF51-C64FC4518467}"/>
                </a:ext>
              </a:extLst>
            </p:cNvPr>
            <p:cNvCxnSpPr>
              <a:stCxn id="13" idx="2"/>
              <a:endCxn id="14" idx="0"/>
            </p:cNvCxnSpPr>
            <p:nvPr/>
          </p:nvCxnSpPr>
          <p:spPr>
            <a:xfrm>
              <a:off x="929640" y="3360420"/>
              <a:ext cx="0" cy="12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471923C-32AE-4581-A76F-2B3F3241CB5D}"/>
                </a:ext>
              </a:extLst>
            </p:cNvPr>
            <p:cNvCxnSpPr>
              <a:stCxn id="14" idx="2"/>
              <a:endCxn id="16" idx="0"/>
            </p:cNvCxnSpPr>
            <p:nvPr/>
          </p:nvCxnSpPr>
          <p:spPr>
            <a:xfrm>
              <a:off x="929640" y="3947160"/>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13165</TotalTime>
  <Words>2992</Words>
  <Application>Microsoft Office PowerPoint</Application>
  <PresentationFormat>Widescreen</PresentationFormat>
  <Paragraphs>277</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Omar Jisr</cp:lastModifiedBy>
  <cp:revision>206</cp:revision>
  <dcterms:created xsi:type="dcterms:W3CDTF">2021-04-29T18:58:34Z</dcterms:created>
  <dcterms:modified xsi:type="dcterms:W3CDTF">2021-09-29T12:05:46Z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